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6" r:id="rId5"/>
    <p:sldId id="264" r:id="rId6"/>
    <p:sldId id="265" r:id="rId7"/>
    <p:sldId id="261" r:id="rId8"/>
    <p:sldId id="263" r:id="rId9"/>
    <p:sldId id="260" r:id="rId10"/>
    <p:sldId id="262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707"/>
  </p:normalViewPr>
  <p:slideViewPr>
    <p:cSldViewPr snapToGrid="0" snapToObjects="1">
      <p:cViewPr>
        <p:scale>
          <a:sx n="80" d="100"/>
          <a:sy n="80" d="100"/>
        </p:scale>
        <p:origin x="360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978679-7FF0-5C46-ACFC-145A702004FF}" type="datetimeFigureOut">
              <a:rPr lang="en-GB" smtClean="0"/>
              <a:t>19/01/2022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249187-8483-264D-9273-DA2CAF11212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2106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E3EB61-F6D1-BE4A-8AE2-1F9AD8971B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258823A-15B4-5C42-A93D-3438BB7806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F719408-F863-D245-91D4-FAAE04234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21/01/2022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73D9DC-FEE1-EB46-A186-AEFA3F8A3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Team LearnBuddy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D3C4FBD-64DC-2F4C-A905-F3704FD7D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A30A8-0A51-E449-AA1B-122EE8EFB77D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6666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5061A6-E49E-FB48-BE14-343372080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EDD87C8-F305-3841-B716-01419003AE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3E1456-6DCF-FA48-AF48-57340D2E9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21/01/2022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1B1EB65-2DD9-0F49-89CA-61EFCA583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Team LearnBuddy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74E599-6D38-C14C-ADF4-7EA1E601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A30A8-0A51-E449-AA1B-122EE8EFB77D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7956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25C7689-1F42-7C44-819D-E0A6177D1C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C400C0F-02E4-1A43-AAE5-219BA48CE2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1D70A6-57A2-2F4F-9878-B6BC950A3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21/01/2022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BF82A45-5E4F-9B44-870C-F46829383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Team LearnBuddy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7F3B903-F47E-C849-9414-B8B3F8B4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A30A8-0A51-E449-AA1B-122EE8EFB77D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0386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F77516-C6FB-274E-ACE9-8719AFAF6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16AC08E-1198-6540-9265-99DBCD0974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5821189-6B53-E942-8A6D-C356DA6D9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21/01/2022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153B69-4909-FD42-BA13-2E510E513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Team LearnBuddy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260AE81-9250-E64E-AA3E-34256472E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A30A8-0A51-E449-AA1B-122EE8EFB77D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3576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75110F-D775-9149-8CEF-1AEB0C7E1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F98D539-1E18-AD46-991D-550A96E415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34BEE2-C76D-3E40-BA5B-70A5AFBE3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21/01/2022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0EF3F6D-A36A-F240-BC71-AB16CE76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Team LearnBuddy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DE9ADC3-8A8D-EF4D-AB67-D3F2824FB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A30A8-0A51-E449-AA1B-122EE8EFB77D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3754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3F467C-0E0E-DF45-8D2B-4CA0D2D63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5B3FBD-AE6C-DC41-9152-31C3DEFF3E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034849C-B6D9-8A4A-8BC5-89EED4EE4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5CE12DA-320F-8D4B-A11C-C6CFF8211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21/01/2022</a:t>
            </a:r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E76451E-DADD-404B-9F29-45AB26489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Team LearnBuddy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AF94086-611D-4D41-AF90-7A3406A65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A30A8-0A51-E449-AA1B-122EE8EFB77D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6079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5247EC-6AE2-FE49-81BC-CE5FDD22F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DCB3F8-147B-F34D-B54A-76F54E2A35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B554439-C2B6-2449-AB35-76337830FC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4B495BB-73AB-FB40-B6DF-84224BEADC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37D5767-8080-AB46-A765-108F5CAB37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3E57763-8129-6D4C-9E24-8147179EC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21/01/2022</a:t>
            </a:r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2B7BE49-B8DD-E549-8ECC-A8BAB65F2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Team LearnBuddy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D42D85F-55CF-C948-A6E9-F4E57987E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A30A8-0A51-E449-AA1B-122EE8EFB77D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109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A5AD20-B80A-984C-99EC-098C788B0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B0D0AAB-FE3D-894D-BB4E-FD417C794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21/01/2022</a:t>
            </a:r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BD4E72A-E239-BD4F-8647-8FB307D3C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Team LearnBuddy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90C7142-D1AF-024C-A321-F050C0285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A30A8-0A51-E449-AA1B-122EE8EFB77D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3838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AE85D55-DCBD-1D4D-AA85-2DB45E4D4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21/01/2022</a:t>
            </a:r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EC3BF6D-698B-664D-939A-9C91EB245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Team LearnBuddy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BA8E5A9-8AAE-074D-B0AD-D34A40F38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A30A8-0A51-E449-AA1B-122EE8EFB77D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124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985AD3-3814-5D45-874B-97F63EBCF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C62227-5C38-7F44-B33A-B7043383B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7432F84-9BB9-3744-83BB-01836DF5F3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F9C284-F0E4-FB46-B213-59CB861E1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21/01/2022</a:t>
            </a:r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CBB9E5F-2EFA-6045-BAF5-005A3279F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Team LearnBuddy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A954BDF-BCAA-9945-9707-AC0CB2EFC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A30A8-0A51-E449-AA1B-122EE8EFB77D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1519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EDA025-3804-BE44-90DC-748CC7153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2927FED-68FB-5145-A651-388466DD1F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57560CD-8E9B-A041-95A3-28E710BA8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561F693-7F75-9D4B-9CA2-B89E3F87F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21/01/2022</a:t>
            </a:r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0F51B90-4865-2043-B863-3CA99E27C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Team LearnBuddy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0DF40D4-20EB-3F41-8EB2-99E6F64BC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A30A8-0A51-E449-AA1B-122EE8EFB77D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0578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9FC31CD-D031-1F41-B554-765DA84AD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9FBEBFC-D300-7D46-98CC-57F73EFD6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14E45EE-3642-9A41-B4B5-A5F1DFACDF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21/01/2022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7E7476-C40B-2F4A-AE96-2D9398B447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/>
              <a:t>Team LearnBuddy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7601612-5D50-564F-B3B4-64BDC88F8D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A30A8-0A51-E449-AA1B-122EE8EFB77D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3277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1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13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5" Type="http://schemas.openxmlformats.org/officeDocument/2006/relationships/image" Target="../media/image15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Relationship Id="rId1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JPEG"/><Relationship Id="rId5" Type="http://schemas.openxmlformats.org/officeDocument/2006/relationships/image" Target="../media/image31.jpeg"/><Relationship Id="rId4" Type="http://schemas.openxmlformats.org/officeDocument/2006/relationships/image" Target="../media/image3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2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C8B2FA8A-2FFE-F34D-8B0A-53348FB88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1843" y="1217180"/>
            <a:ext cx="7716810" cy="4805754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am footpower">
            <a:extLst>
              <a:ext uri="{FF2B5EF4-FFF2-40B4-BE49-F238E27FC236}">
                <a16:creationId xmlns:a16="http://schemas.microsoft.com/office/drawing/2014/main" id="{19172DD0-80EA-7245-8528-9EBF880C79E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843347" y="1522475"/>
            <a:ext cx="7778139" cy="2217871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b="1" dirty="0"/>
              <a:t>Team </a:t>
            </a:r>
            <a:r>
              <a:rPr lang="de-DE" b="1" dirty="0"/>
              <a:t>LearnBuddy</a:t>
            </a:r>
            <a:endParaRPr b="1" dirty="0"/>
          </a:p>
        </p:txBody>
      </p:sp>
      <p:sp>
        <p:nvSpPr>
          <p:cNvPr id="6" name="Client Acceptance Test">
            <a:extLst>
              <a:ext uri="{FF2B5EF4-FFF2-40B4-BE49-F238E27FC236}">
                <a16:creationId xmlns:a16="http://schemas.microsoft.com/office/drawing/2014/main" id="{568E0D46-5ED2-AB47-8534-18AD75B3212A}"/>
              </a:ext>
            </a:extLst>
          </p:cNvPr>
          <p:cNvSpPr txBox="1">
            <a:spLocks noGrp="1"/>
          </p:cNvSpPr>
          <p:nvPr>
            <p:ph type="subTitle" sz="quarter" idx="1"/>
          </p:nvPr>
        </p:nvSpPr>
        <p:spPr>
          <a:xfrm>
            <a:off x="843347" y="3620057"/>
            <a:ext cx="5804195" cy="628287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DE" dirty="0"/>
              <a:t>Abschlusspräsentation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8564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C8B2FA8A-2FFE-F34D-8B0A-53348FB88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190" y="1689150"/>
            <a:ext cx="7716810" cy="4805754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am footpower">
            <a:extLst>
              <a:ext uri="{FF2B5EF4-FFF2-40B4-BE49-F238E27FC236}">
                <a16:creationId xmlns:a16="http://schemas.microsoft.com/office/drawing/2014/main" id="{19172DD0-80EA-7245-8528-9EBF880C79E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843347" y="0"/>
            <a:ext cx="7778139" cy="2217871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b="1" dirty="0"/>
              <a:t>Team </a:t>
            </a:r>
            <a:r>
              <a:rPr lang="de-DE" b="1" dirty="0"/>
              <a:t>LearnBuddy</a:t>
            </a:r>
            <a:endParaRPr b="1" dirty="0"/>
          </a:p>
        </p:txBody>
      </p:sp>
      <p:sp>
        <p:nvSpPr>
          <p:cNvPr id="6" name="Client Acceptance Test">
            <a:extLst>
              <a:ext uri="{FF2B5EF4-FFF2-40B4-BE49-F238E27FC236}">
                <a16:creationId xmlns:a16="http://schemas.microsoft.com/office/drawing/2014/main" id="{568E0D46-5ED2-AB47-8534-18AD75B3212A}"/>
              </a:ext>
            </a:extLst>
          </p:cNvPr>
          <p:cNvSpPr txBox="1">
            <a:spLocks noGrp="1"/>
          </p:cNvSpPr>
          <p:nvPr>
            <p:ph type="subTitle" sz="quarter" idx="1"/>
          </p:nvPr>
        </p:nvSpPr>
        <p:spPr>
          <a:xfrm>
            <a:off x="843347" y="2217871"/>
            <a:ext cx="5804195" cy="628287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DE" dirty="0"/>
              <a:t>Abschlusspräsentation</a:t>
            </a:r>
            <a:endParaRPr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095A49A-179B-9F48-844A-E9347E2665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26" t="839" r="3226" b="1682"/>
          <a:stretch/>
        </p:blipFill>
        <p:spPr>
          <a:xfrm>
            <a:off x="5321924" y="2318904"/>
            <a:ext cx="2088000" cy="417600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EE8FD2EE-53DE-0643-9182-05DC3B77FEF7}"/>
              </a:ext>
            </a:extLst>
          </p:cNvPr>
          <p:cNvSpPr txBox="1"/>
          <p:nvPr/>
        </p:nvSpPr>
        <p:spPr>
          <a:xfrm>
            <a:off x="237636" y="6494904"/>
            <a:ext cx="12114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Icons von icons8</a:t>
            </a:r>
          </a:p>
        </p:txBody>
      </p:sp>
    </p:spTree>
    <p:extLst>
      <p:ext uri="{BB962C8B-B14F-4D97-AF65-F5344CB8AC3E}">
        <p14:creationId xmlns:p14="http://schemas.microsoft.com/office/powerpoint/2010/main" val="2308303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2DC13E-2CA6-4148-BEBA-DFBAD8D22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21/01/2022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68BE4C-8059-B64F-84DE-C7A198A13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Team LearnBuddy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B4ED22-BA70-034F-840F-BAF067EA1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A30A8-0A51-E449-AA1B-122EE8EFB77D}" type="slidenum">
              <a:rPr lang="en-GB" smtClean="0"/>
              <a:t>2</a:t>
            </a:fld>
            <a:endParaRPr lang="en-GB"/>
          </a:p>
        </p:txBody>
      </p:sp>
      <p:sp>
        <p:nvSpPr>
          <p:cNvPr id="7" name="Problem">
            <a:extLst>
              <a:ext uri="{FF2B5EF4-FFF2-40B4-BE49-F238E27FC236}">
                <a16:creationId xmlns:a16="http://schemas.microsoft.com/office/drawing/2014/main" id="{409DCE7D-91DE-7A4B-B1CE-FF0E11056E6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2857" y="362858"/>
            <a:ext cx="11350171" cy="986971"/>
          </a:xfrm>
          <a:prstGeom prst="rect">
            <a:avLst/>
          </a:prstGeom>
        </p:spPr>
        <p:txBody>
          <a:bodyPr/>
          <a:lstStyle/>
          <a:p>
            <a:r>
              <a:rPr b="1" dirty="0"/>
              <a:t>Problem</a:t>
            </a:r>
          </a:p>
        </p:txBody>
      </p:sp>
      <p:pic>
        <p:nvPicPr>
          <p:cNvPr id="10" name="Grafik 9" descr="Ein Bild, das Text, Vektorgrafiken enthält.&#10;&#10;Automatisch generierte Beschreibung">
            <a:extLst>
              <a:ext uri="{FF2B5EF4-FFF2-40B4-BE49-F238E27FC236}">
                <a16:creationId xmlns:a16="http://schemas.microsoft.com/office/drawing/2014/main" id="{366CC022-A425-DD43-8BDA-A5A9513EA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892422" y="2287978"/>
            <a:ext cx="4357915" cy="4287479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090E03EE-1FC1-604B-8334-345973638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9328" y="2102724"/>
            <a:ext cx="1630829" cy="1630829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8036151E-B092-694A-89A6-2F671C254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0877" y="1074810"/>
            <a:ext cx="1365024" cy="1365024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1F0A1E93-F4BA-5143-AEFF-04D48D1670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75520" y="618347"/>
            <a:ext cx="1822282" cy="1822282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BFD81CF5-02D5-BA49-BC93-9826B3E918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29526" y="1906263"/>
            <a:ext cx="1588814" cy="1588814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54F3FF21-F868-5549-B0A8-FAB8A20D17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15268" y="4452432"/>
            <a:ext cx="1877612" cy="1877612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261128C0-1F0E-824B-A94A-0B7E6BEFBA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66740" y="3084024"/>
            <a:ext cx="1892367" cy="1892367"/>
          </a:xfrm>
          <a:prstGeom prst="rect">
            <a:avLst/>
          </a:prstGeom>
        </p:spPr>
      </p:pic>
      <p:pic>
        <p:nvPicPr>
          <p:cNvPr id="33" name="Grafik 32">
            <a:extLst>
              <a:ext uri="{FF2B5EF4-FFF2-40B4-BE49-F238E27FC236}">
                <a16:creationId xmlns:a16="http://schemas.microsoft.com/office/drawing/2014/main" id="{3D50A749-B279-5F45-844E-1973FF54538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55261" y="3357254"/>
            <a:ext cx="1723408" cy="1723408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193647DE-EEE8-9E4E-9A68-A2BE6F4D177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30174" y="1277297"/>
            <a:ext cx="1799808" cy="1799808"/>
          </a:xfrm>
          <a:prstGeom prst="rect">
            <a:avLst/>
          </a:prstGeom>
        </p:spPr>
      </p:pic>
      <p:pic>
        <p:nvPicPr>
          <p:cNvPr id="37" name="Grafik 36">
            <a:extLst>
              <a:ext uri="{FF2B5EF4-FFF2-40B4-BE49-F238E27FC236}">
                <a16:creationId xmlns:a16="http://schemas.microsoft.com/office/drawing/2014/main" id="{FD9FBD3D-1A63-8946-ADBF-CDF409ED813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92880" y="2976277"/>
            <a:ext cx="1425635" cy="1425635"/>
          </a:xfrm>
          <a:prstGeom prst="rect">
            <a:avLst/>
          </a:prstGeom>
        </p:spPr>
      </p:pic>
      <p:pic>
        <p:nvPicPr>
          <p:cNvPr id="39" name="Grafik 38" descr="Ein Bild, das Vektorgrafiken enthält.&#10;&#10;Automatisch generierte Beschreibung">
            <a:extLst>
              <a:ext uri="{FF2B5EF4-FFF2-40B4-BE49-F238E27FC236}">
                <a16:creationId xmlns:a16="http://schemas.microsoft.com/office/drawing/2014/main" id="{2DA75FD9-5B8A-F843-B53C-3A5BEC03523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flipH="1">
            <a:off x="6739205" y="270344"/>
            <a:ext cx="2878252" cy="3537248"/>
          </a:xfrm>
          <a:prstGeom prst="rect">
            <a:avLst/>
          </a:prstGeom>
        </p:spPr>
      </p:pic>
      <p:pic>
        <p:nvPicPr>
          <p:cNvPr id="41" name="Grafik 40" descr="Ein Bild, das Vektorgrafiken enthält.&#10;&#10;Automatisch generierte Beschreibung">
            <a:extLst>
              <a:ext uri="{FF2B5EF4-FFF2-40B4-BE49-F238E27FC236}">
                <a16:creationId xmlns:a16="http://schemas.microsoft.com/office/drawing/2014/main" id="{903BEC49-4F4B-0D40-BC61-36B8FC68D46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flipH="1">
            <a:off x="8000256" y="1134860"/>
            <a:ext cx="2812494" cy="3976422"/>
          </a:xfrm>
          <a:prstGeom prst="rect">
            <a:avLst/>
          </a:prstGeom>
        </p:spPr>
      </p:pic>
      <p:pic>
        <p:nvPicPr>
          <p:cNvPr id="43" name="Grafik 42" descr="Ein Bild, das Vektorgrafiken enthält.&#10;&#10;Automatisch generierte Beschreibung">
            <a:extLst>
              <a:ext uri="{FF2B5EF4-FFF2-40B4-BE49-F238E27FC236}">
                <a16:creationId xmlns:a16="http://schemas.microsoft.com/office/drawing/2014/main" id="{9C80AC00-855C-5844-A257-4CDFFB91694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827492" y="437539"/>
            <a:ext cx="2413000" cy="3048000"/>
          </a:xfrm>
          <a:prstGeom prst="rect">
            <a:avLst/>
          </a:prstGeom>
        </p:spPr>
      </p:pic>
      <p:pic>
        <p:nvPicPr>
          <p:cNvPr id="45" name="Grafik 44" descr="Ein Bild, das Text, Vektorgrafiken enthält.&#10;&#10;Automatisch generierte Beschreibung">
            <a:extLst>
              <a:ext uri="{FF2B5EF4-FFF2-40B4-BE49-F238E27FC236}">
                <a16:creationId xmlns:a16="http://schemas.microsoft.com/office/drawing/2014/main" id="{B3570B40-F879-6545-8DAE-3B2238DD392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580257" y="1444321"/>
            <a:ext cx="2883479" cy="3642289"/>
          </a:xfrm>
          <a:prstGeom prst="rect">
            <a:avLst/>
          </a:prstGeom>
        </p:spPr>
      </p:pic>
      <p:pic>
        <p:nvPicPr>
          <p:cNvPr id="47" name="Grafik 46" descr="Ein Bild, das Vektorgrafiken enthält.&#10;&#10;Automatisch generierte Beschreibung">
            <a:extLst>
              <a:ext uri="{FF2B5EF4-FFF2-40B4-BE49-F238E27FC236}">
                <a16:creationId xmlns:a16="http://schemas.microsoft.com/office/drawing/2014/main" id="{D37BDBAA-FAE6-2643-8E71-EEEEBCE06729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635262" y="2767246"/>
            <a:ext cx="2883479" cy="3642290"/>
          </a:xfrm>
          <a:prstGeom prst="rect">
            <a:avLst/>
          </a:prstGeom>
        </p:spPr>
      </p:pic>
      <p:pic>
        <p:nvPicPr>
          <p:cNvPr id="49" name="Grafik 48">
            <a:extLst>
              <a:ext uri="{FF2B5EF4-FFF2-40B4-BE49-F238E27FC236}">
                <a16:creationId xmlns:a16="http://schemas.microsoft.com/office/drawing/2014/main" id="{C592F8E6-C1B8-7841-9B60-816037010E74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 flipH="1">
            <a:off x="8838653" y="2877510"/>
            <a:ext cx="2587944" cy="3547905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C89A2889-2940-944B-B415-9DBC9CAAFF5D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973214" y="2081566"/>
            <a:ext cx="2689054" cy="2689054"/>
          </a:xfrm>
          <a:prstGeom prst="rect">
            <a:avLst/>
          </a:prstGeom>
        </p:spPr>
      </p:pic>
      <p:sp>
        <p:nvSpPr>
          <p:cNvPr id="21" name="Problem">
            <a:extLst>
              <a:ext uri="{FF2B5EF4-FFF2-40B4-BE49-F238E27FC236}">
                <a16:creationId xmlns:a16="http://schemas.microsoft.com/office/drawing/2014/main" id="{A82EFC32-D0AD-7B47-9E91-4C3FF52599BB}"/>
              </a:ext>
            </a:extLst>
          </p:cNvPr>
          <p:cNvSpPr txBox="1">
            <a:spLocks/>
          </p:cNvSpPr>
          <p:nvPr/>
        </p:nvSpPr>
        <p:spPr>
          <a:xfrm rot="20405240">
            <a:off x="-283266" y="2469114"/>
            <a:ext cx="12583578" cy="157291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b="1" dirty="0"/>
              <a:t>Kommt euch das bekannt vor?</a:t>
            </a:r>
          </a:p>
        </p:txBody>
      </p:sp>
    </p:spTree>
    <p:extLst>
      <p:ext uri="{BB962C8B-B14F-4D97-AF65-F5344CB8AC3E}">
        <p14:creationId xmlns:p14="http://schemas.microsoft.com/office/powerpoint/2010/main" val="3680353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8 -0.01342 L -0.34649 -0.01481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435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49150A9-C08D-9B4F-8CC6-CE16BFECB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21/01/2022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726987-FD86-C443-B54F-A4A1FBE27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Team LearnBuddy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2866896-032B-894A-AB7D-D76613BD1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A30A8-0A51-E449-AA1B-122EE8EFB77D}" type="slidenum">
              <a:rPr lang="en-GB" smtClean="0"/>
              <a:t>3</a:t>
            </a:fld>
            <a:endParaRPr lang="en-GB"/>
          </a:p>
        </p:txBody>
      </p:sp>
      <p:sp>
        <p:nvSpPr>
          <p:cNvPr id="7" name="Problem">
            <a:extLst>
              <a:ext uri="{FF2B5EF4-FFF2-40B4-BE49-F238E27FC236}">
                <a16:creationId xmlns:a16="http://schemas.microsoft.com/office/drawing/2014/main" id="{80C869A1-8384-FF47-BB60-5476E3F74D5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2857" y="362858"/>
            <a:ext cx="11350171" cy="986971"/>
          </a:xfrm>
          <a:prstGeom prst="rect">
            <a:avLst/>
          </a:prstGeom>
        </p:spPr>
        <p:txBody>
          <a:bodyPr/>
          <a:lstStyle/>
          <a:p>
            <a:r>
              <a:rPr lang="de-DE" b="1" dirty="0"/>
              <a:t>Lösung</a:t>
            </a:r>
            <a:endParaRPr b="1" dirty="0"/>
          </a:p>
        </p:txBody>
      </p:sp>
      <p:sp>
        <p:nvSpPr>
          <p:cNvPr id="8" name="The footpower App">
            <a:extLst>
              <a:ext uri="{FF2B5EF4-FFF2-40B4-BE49-F238E27FC236}">
                <a16:creationId xmlns:a16="http://schemas.microsoft.com/office/drawing/2014/main" id="{62C2277A-605A-3F45-8BAE-522DD4895682}"/>
              </a:ext>
            </a:extLst>
          </p:cNvPr>
          <p:cNvSpPr txBox="1">
            <a:spLocks/>
          </p:cNvSpPr>
          <p:nvPr/>
        </p:nvSpPr>
        <p:spPr>
          <a:xfrm>
            <a:off x="362856" y="1197305"/>
            <a:ext cx="11350171" cy="36512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Die LearnBuddy App</a:t>
            </a:r>
          </a:p>
        </p:txBody>
      </p:sp>
      <p:pic>
        <p:nvPicPr>
          <p:cNvPr id="9" name="Grafik 8" descr="Ein Bild, das Text, Vektorgrafiken enthält.&#10;&#10;Automatisch generierte Beschreibung">
            <a:extLst>
              <a:ext uri="{FF2B5EF4-FFF2-40B4-BE49-F238E27FC236}">
                <a16:creationId xmlns:a16="http://schemas.microsoft.com/office/drawing/2014/main" id="{767F9D04-EF69-E842-B701-151066674E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-319315" y="2184276"/>
            <a:ext cx="4357915" cy="4287479"/>
          </a:xfrm>
          <a:prstGeom prst="rect">
            <a:avLst/>
          </a:prstGeom>
        </p:spPr>
      </p:pic>
      <p:pic>
        <p:nvPicPr>
          <p:cNvPr id="10" name="iphone-iphone_x-_iphonex-mobile-apple-device-2-512.png" descr="iphone-iphone_x-_iphonex-mobile-apple-device-2-512.png">
            <a:extLst>
              <a:ext uri="{FF2B5EF4-FFF2-40B4-BE49-F238E27FC236}">
                <a16:creationId xmlns:a16="http://schemas.microsoft.com/office/drawing/2014/main" id="{F7BA1B75-4EC4-3843-8A22-1C36F6B7C0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7657" y="2696903"/>
            <a:ext cx="2223516" cy="22235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6243E9DB-69C5-344B-8140-C9BA315EA4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0802" y="2047309"/>
            <a:ext cx="1699480" cy="1699480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C1E33EC2-D7EB-1249-9E63-45057B120C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1486" y="3352347"/>
            <a:ext cx="975668" cy="975668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EF2876BB-2250-1E49-89A4-AE16E84D4E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91388" y="3850822"/>
            <a:ext cx="762000" cy="762000"/>
          </a:xfrm>
          <a:prstGeom prst="rect">
            <a:avLst/>
          </a:prstGeom>
        </p:spPr>
      </p:pic>
      <p:pic>
        <p:nvPicPr>
          <p:cNvPr id="24" name="Grafik 23" descr="Ein Bild, das Text, Uhr enthält.&#10;&#10;Automatisch generierte Beschreibung">
            <a:extLst>
              <a:ext uri="{FF2B5EF4-FFF2-40B4-BE49-F238E27FC236}">
                <a16:creationId xmlns:a16="http://schemas.microsoft.com/office/drawing/2014/main" id="{D24FE00A-3B47-B54E-AFC3-CADDDB4422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93136" y="3546022"/>
            <a:ext cx="609600" cy="609600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81E840DB-57CC-FF4F-971C-3D9B8EC852D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59135" y="3002726"/>
            <a:ext cx="609600" cy="609600"/>
          </a:xfrm>
          <a:prstGeom prst="rect">
            <a:avLst/>
          </a:prstGeom>
        </p:spPr>
      </p:pic>
      <p:pic>
        <p:nvPicPr>
          <p:cNvPr id="28" name="Grafik 27" descr="Ein Bild, das ClipArt enthält.&#10;&#10;Automatisch generierte Beschreibung">
            <a:extLst>
              <a:ext uri="{FF2B5EF4-FFF2-40B4-BE49-F238E27FC236}">
                <a16:creationId xmlns:a16="http://schemas.microsoft.com/office/drawing/2014/main" id="{F3B64D1B-22B6-4A40-8DD2-F5AAA9367AD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53388" y="3520127"/>
            <a:ext cx="609600" cy="609600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7B9A9A5F-05E6-E04A-9FAA-ED14FC45D48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911254" y="1788854"/>
            <a:ext cx="742620" cy="742620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E1030BF4-2258-DE42-AF76-86680BB8A48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895081" y="5127171"/>
            <a:ext cx="774966" cy="774966"/>
          </a:xfrm>
          <a:prstGeom prst="rect">
            <a:avLst/>
          </a:prstGeom>
        </p:spPr>
      </p:pic>
      <p:pic>
        <p:nvPicPr>
          <p:cNvPr id="39" name="Grafik 38" descr="Ein Bild, das Vektorgrafiken enthält.&#10;&#10;Automatisch generierte Beschreibung">
            <a:extLst>
              <a:ext uri="{FF2B5EF4-FFF2-40B4-BE49-F238E27FC236}">
                <a16:creationId xmlns:a16="http://schemas.microsoft.com/office/drawing/2014/main" id="{42300611-99D6-4942-9449-A57CDD5DEA7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flipH="1">
            <a:off x="6739205" y="270344"/>
            <a:ext cx="2878252" cy="3537248"/>
          </a:xfrm>
          <a:prstGeom prst="rect">
            <a:avLst/>
          </a:prstGeom>
        </p:spPr>
      </p:pic>
      <p:pic>
        <p:nvPicPr>
          <p:cNvPr id="40" name="Grafik 39" descr="Ein Bild, das Vektorgrafiken enthält.&#10;&#10;Automatisch generierte Beschreibung">
            <a:extLst>
              <a:ext uri="{FF2B5EF4-FFF2-40B4-BE49-F238E27FC236}">
                <a16:creationId xmlns:a16="http://schemas.microsoft.com/office/drawing/2014/main" id="{C583775F-26D4-A74C-8C4E-7A05FA03DF5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flipH="1">
            <a:off x="8000256" y="1134860"/>
            <a:ext cx="2812494" cy="3976422"/>
          </a:xfrm>
          <a:prstGeom prst="rect">
            <a:avLst/>
          </a:prstGeom>
        </p:spPr>
      </p:pic>
      <p:pic>
        <p:nvPicPr>
          <p:cNvPr id="41" name="Grafik 40" descr="Ein Bild, das Vektorgrafiken enthält.&#10;&#10;Automatisch generierte Beschreibung">
            <a:extLst>
              <a:ext uri="{FF2B5EF4-FFF2-40B4-BE49-F238E27FC236}">
                <a16:creationId xmlns:a16="http://schemas.microsoft.com/office/drawing/2014/main" id="{0F193DCC-9AF2-4A40-A02C-10718B558E6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827492" y="437539"/>
            <a:ext cx="2413000" cy="3048000"/>
          </a:xfrm>
          <a:prstGeom prst="rect">
            <a:avLst/>
          </a:prstGeom>
        </p:spPr>
      </p:pic>
      <p:pic>
        <p:nvPicPr>
          <p:cNvPr id="42" name="Grafik 41" descr="Ein Bild, das Text, Vektorgrafiken enthält.&#10;&#10;Automatisch generierte Beschreibung">
            <a:extLst>
              <a:ext uri="{FF2B5EF4-FFF2-40B4-BE49-F238E27FC236}">
                <a16:creationId xmlns:a16="http://schemas.microsoft.com/office/drawing/2014/main" id="{B9739EE1-507F-F044-9CC6-8A228F062D0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580257" y="1444321"/>
            <a:ext cx="2883479" cy="3642289"/>
          </a:xfrm>
          <a:prstGeom prst="rect">
            <a:avLst/>
          </a:prstGeom>
        </p:spPr>
      </p:pic>
      <p:pic>
        <p:nvPicPr>
          <p:cNvPr id="43" name="Grafik 42" descr="Ein Bild, das Vektorgrafiken enthält.&#10;&#10;Automatisch generierte Beschreibung">
            <a:extLst>
              <a:ext uri="{FF2B5EF4-FFF2-40B4-BE49-F238E27FC236}">
                <a16:creationId xmlns:a16="http://schemas.microsoft.com/office/drawing/2014/main" id="{1CC0D2E3-5B6E-DB49-893B-739632175119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635262" y="2767246"/>
            <a:ext cx="2883479" cy="3642290"/>
          </a:xfrm>
          <a:prstGeom prst="rect">
            <a:avLst/>
          </a:prstGeom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FF4DFB81-D8E2-B144-B88A-86BC083AFE6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 flipH="1">
            <a:off x="8838653" y="2877510"/>
            <a:ext cx="2587944" cy="3547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261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94 1.48148E-6 L 0.36836 1.48148E-6 " pathEditMode="relative" rAng="0" ptsTypes="AA">
                                      <p:cBhvr>
                                        <p:cTn id="7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8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453ADFC-C74D-2A45-9A44-B8DF2A103C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FFFFFF"/>
                </a:solidFill>
              </a:rPr>
              <a:t>21/01/2022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FABC5A0-94A1-EA4E-A608-CE6D2295D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Team LearnBuddy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DBAF32A-9B83-284C-8FF4-9CF49D94B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C1FA30A8-0A51-E449-AA1B-122EE8EFB77D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Problem">
            <a:extLst>
              <a:ext uri="{FF2B5EF4-FFF2-40B4-BE49-F238E27FC236}">
                <a16:creationId xmlns:a16="http://schemas.microsoft.com/office/drawing/2014/main" id="{09939C3C-4B43-8349-BE4E-E1189A08F1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2857" y="362858"/>
            <a:ext cx="11350171" cy="986971"/>
          </a:xfrm>
          <a:prstGeom prst="rect">
            <a:avLst/>
          </a:prstGeom>
        </p:spPr>
        <p:txBody>
          <a:bodyPr/>
          <a:lstStyle/>
          <a:p>
            <a:r>
              <a:rPr lang="de-DE" b="1" dirty="0"/>
              <a:t>Team Learnbuddy</a:t>
            </a:r>
            <a:endParaRPr b="1" dirty="0"/>
          </a:p>
        </p:txBody>
      </p:sp>
      <p:sp>
        <p:nvSpPr>
          <p:cNvPr id="19" name="Rounded Rectangle">
            <a:extLst>
              <a:ext uri="{FF2B5EF4-FFF2-40B4-BE49-F238E27FC236}">
                <a16:creationId xmlns:a16="http://schemas.microsoft.com/office/drawing/2014/main" id="{5826F74C-6DBA-434D-B544-EB374A623DC1}"/>
              </a:ext>
            </a:extLst>
          </p:cNvPr>
          <p:cNvSpPr/>
          <p:nvPr/>
        </p:nvSpPr>
        <p:spPr>
          <a:xfrm>
            <a:off x="838200" y="1445537"/>
            <a:ext cx="2974951" cy="2532730"/>
          </a:xfrm>
          <a:prstGeom prst="roundRect">
            <a:avLst>
              <a:gd name="adj" fmla="val 4607"/>
            </a:avLst>
          </a:prstGeom>
          <a:solidFill>
            <a:srgbClr val="FFFFFF"/>
          </a:solidFill>
          <a:ln w="12700" cap="flat">
            <a:noFill/>
            <a:miter lim="400000"/>
          </a:ln>
          <a:effectLst>
            <a:outerShdw blurRad="1270000" dist="635000" dir="5400000" rotWithShape="0">
              <a:srgbClr val="000000">
                <a:alpha val="20000"/>
              </a:srgbClr>
            </a:outerShdw>
          </a:effectLst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" name="Rounded Rectangle">
            <a:extLst>
              <a:ext uri="{FF2B5EF4-FFF2-40B4-BE49-F238E27FC236}">
                <a16:creationId xmlns:a16="http://schemas.microsoft.com/office/drawing/2014/main" id="{B505C284-56C6-E743-8C0E-0C9D3119A21B}"/>
              </a:ext>
            </a:extLst>
          </p:cNvPr>
          <p:cNvSpPr/>
          <p:nvPr/>
        </p:nvSpPr>
        <p:spPr>
          <a:xfrm>
            <a:off x="2512263" y="4146098"/>
            <a:ext cx="2974951" cy="2532730"/>
          </a:xfrm>
          <a:prstGeom prst="roundRect">
            <a:avLst>
              <a:gd name="adj" fmla="val 4607"/>
            </a:avLst>
          </a:prstGeom>
          <a:solidFill>
            <a:srgbClr val="FFFFFF"/>
          </a:solidFill>
          <a:ln w="12700" cap="flat">
            <a:noFill/>
            <a:miter lim="400000"/>
          </a:ln>
          <a:effectLst>
            <a:outerShdw blurRad="1270000" dist="635000" dir="5400000" rotWithShape="0">
              <a:srgbClr val="000000">
                <a:alpha val="20000"/>
              </a:srgbClr>
            </a:outerShdw>
          </a:effectLst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lang="de-DE" dirty="0" err="1"/>
              <a:t>CelineBewerungsbild.JPEG</a:t>
            </a:r>
            <a:endParaRPr dirty="0"/>
          </a:p>
        </p:txBody>
      </p:sp>
      <p:sp>
        <p:nvSpPr>
          <p:cNvPr id="23" name="Rounded Rectangle">
            <a:extLst>
              <a:ext uri="{FF2B5EF4-FFF2-40B4-BE49-F238E27FC236}">
                <a16:creationId xmlns:a16="http://schemas.microsoft.com/office/drawing/2014/main" id="{13D85168-ED65-FF46-A218-412AC7EECF45}"/>
              </a:ext>
            </a:extLst>
          </p:cNvPr>
          <p:cNvSpPr/>
          <p:nvPr/>
        </p:nvSpPr>
        <p:spPr>
          <a:xfrm>
            <a:off x="4608524" y="1452129"/>
            <a:ext cx="2974951" cy="2532730"/>
          </a:xfrm>
          <a:prstGeom prst="roundRect">
            <a:avLst>
              <a:gd name="adj" fmla="val 4607"/>
            </a:avLst>
          </a:prstGeom>
          <a:solidFill>
            <a:srgbClr val="FFFFFF"/>
          </a:solidFill>
          <a:ln w="12700" cap="flat">
            <a:noFill/>
            <a:miter lim="400000"/>
          </a:ln>
          <a:effectLst>
            <a:outerShdw blurRad="1270000" dist="635000" dir="5400000" rotWithShape="0">
              <a:srgbClr val="000000">
                <a:alpha val="20000"/>
              </a:srgbClr>
            </a:outerShdw>
          </a:effectLst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" name="Rounded Rectangle">
            <a:extLst>
              <a:ext uri="{FF2B5EF4-FFF2-40B4-BE49-F238E27FC236}">
                <a16:creationId xmlns:a16="http://schemas.microsoft.com/office/drawing/2014/main" id="{2AAD8E74-E3ED-B646-83C5-EBC65DED4A3E}"/>
              </a:ext>
            </a:extLst>
          </p:cNvPr>
          <p:cNvSpPr/>
          <p:nvPr/>
        </p:nvSpPr>
        <p:spPr>
          <a:xfrm>
            <a:off x="6665924" y="4146098"/>
            <a:ext cx="2974951" cy="2532730"/>
          </a:xfrm>
          <a:prstGeom prst="roundRect">
            <a:avLst>
              <a:gd name="adj" fmla="val 4607"/>
            </a:avLst>
          </a:prstGeom>
          <a:solidFill>
            <a:srgbClr val="FFFFFF"/>
          </a:solidFill>
          <a:ln w="12700" cap="flat">
            <a:noFill/>
            <a:miter lim="400000"/>
          </a:ln>
          <a:effectLst>
            <a:outerShdw blurRad="1270000" dist="635000" dir="5400000" rotWithShape="0">
              <a:srgbClr val="000000">
                <a:alpha val="20000"/>
              </a:srgbClr>
            </a:outerShdw>
          </a:effectLst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" name="Rounded Rectangle">
            <a:extLst>
              <a:ext uri="{FF2B5EF4-FFF2-40B4-BE49-F238E27FC236}">
                <a16:creationId xmlns:a16="http://schemas.microsoft.com/office/drawing/2014/main" id="{5DD142ED-DF39-8748-8EE2-1C46C8B6A8BC}"/>
              </a:ext>
            </a:extLst>
          </p:cNvPr>
          <p:cNvSpPr/>
          <p:nvPr/>
        </p:nvSpPr>
        <p:spPr>
          <a:xfrm>
            <a:off x="8399500" y="1445537"/>
            <a:ext cx="2974951" cy="2532730"/>
          </a:xfrm>
          <a:prstGeom prst="roundRect">
            <a:avLst>
              <a:gd name="adj" fmla="val 4607"/>
            </a:avLst>
          </a:prstGeom>
          <a:solidFill>
            <a:srgbClr val="FFFFFF"/>
          </a:solidFill>
          <a:ln w="12700" cap="flat">
            <a:noFill/>
            <a:miter lim="400000"/>
          </a:ln>
          <a:effectLst>
            <a:outerShdw blurRad="1270000" dist="635000" dir="5400000" rotWithShape="0">
              <a:srgbClr val="000000">
                <a:alpha val="20000"/>
              </a:srgbClr>
            </a:outerShdw>
          </a:effectLst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7" name="Grafik 26" descr="Ein Bild, das Person, Wand, drinnen enthält.&#10;&#10;Automatisch generierte Beschreibung">
            <a:extLst>
              <a:ext uri="{FF2B5EF4-FFF2-40B4-BE49-F238E27FC236}">
                <a16:creationId xmlns:a16="http://schemas.microsoft.com/office/drawing/2014/main" id="{604E83DF-3B0C-7143-8DD4-FCC9D8C746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598" b="15645"/>
          <a:stretch/>
        </p:blipFill>
        <p:spPr>
          <a:xfrm>
            <a:off x="1423736" y="1525044"/>
            <a:ext cx="1803877" cy="207667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F3E145C-7B1A-7445-AC58-5C9D6ABD1B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4803" y="1517660"/>
            <a:ext cx="1602393" cy="2136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2029766A-E9F6-7F41-AB4C-B14D92DF55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93" r="21981" b="36842"/>
          <a:stretch/>
        </p:blipFill>
        <p:spPr bwMode="auto">
          <a:xfrm>
            <a:off x="9056486" y="1569634"/>
            <a:ext cx="1840115" cy="208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7B8605AF-661C-6848-9768-9AC75B83ED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49" t="14737" r="30037" b="21078"/>
          <a:stretch/>
        </p:blipFill>
        <p:spPr bwMode="auto">
          <a:xfrm>
            <a:off x="3035407" y="4288495"/>
            <a:ext cx="2006385" cy="2025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Grafik 28" descr="Ein Bild, das Person, Kleidung, Anzug, darstellend enthält.&#10;&#10;Automatisch generierte Beschreibung">
            <a:extLst>
              <a:ext uri="{FF2B5EF4-FFF2-40B4-BE49-F238E27FC236}">
                <a16:creationId xmlns:a16="http://schemas.microsoft.com/office/drawing/2014/main" id="{101B3152-49ED-814C-90B9-A0ECD1B8742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2433" t="13567" r="29788" b="45642"/>
          <a:stretch/>
        </p:blipFill>
        <p:spPr>
          <a:xfrm>
            <a:off x="7183572" y="4214253"/>
            <a:ext cx="1939653" cy="2135505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AD91D834-1B60-074A-9F18-93F37A4D70D6}"/>
              </a:ext>
            </a:extLst>
          </p:cNvPr>
          <p:cNvSpPr txBox="1"/>
          <p:nvPr/>
        </p:nvSpPr>
        <p:spPr>
          <a:xfrm>
            <a:off x="1476135" y="3587893"/>
            <a:ext cx="1700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Marc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6BEC820C-7513-CC4B-83D0-8E0BB59BD53D}"/>
              </a:ext>
            </a:extLst>
          </p:cNvPr>
          <p:cNvSpPr txBox="1"/>
          <p:nvPr/>
        </p:nvSpPr>
        <p:spPr>
          <a:xfrm>
            <a:off x="5251653" y="3627070"/>
            <a:ext cx="1700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Timo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DBEF004B-8817-C342-8E4B-647671B5BA68}"/>
              </a:ext>
            </a:extLst>
          </p:cNvPr>
          <p:cNvSpPr txBox="1"/>
          <p:nvPr/>
        </p:nvSpPr>
        <p:spPr>
          <a:xfrm>
            <a:off x="9126311" y="3626178"/>
            <a:ext cx="1700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Markus</a:t>
            </a: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BC4BFA5B-5B47-A64B-A178-FA5EF215B9BD}"/>
              </a:ext>
            </a:extLst>
          </p:cNvPr>
          <p:cNvSpPr txBox="1"/>
          <p:nvPr/>
        </p:nvSpPr>
        <p:spPr>
          <a:xfrm>
            <a:off x="3120616" y="6347936"/>
            <a:ext cx="1700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Luis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D09EDD9A-324E-8645-AC52-5F3A691D2393}"/>
              </a:ext>
            </a:extLst>
          </p:cNvPr>
          <p:cNvSpPr txBox="1"/>
          <p:nvPr/>
        </p:nvSpPr>
        <p:spPr>
          <a:xfrm>
            <a:off x="7303166" y="6347936"/>
            <a:ext cx="1700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Céline</a:t>
            </a:r>
          </a:p>
        </p:txBody>
      </p:sp>
    </p:spTree>
    <p:extLst>
      <p:ext uri="{BB962C8B-B14F-4D97-AF65-F5344CB8AC3E}">
        <p14:creationId xmlns:p14="http://schemas.microsoft.com/office/powerpoint/2010/main" val="3467488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C60D0BA-FF4F-0E4E-867C-6632A747D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21/01/2022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601D14D-34EA-914B-ABD6-04D48614D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Team LearnBuddy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D69C3A-E52C-5044-97B4-67B9DD085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A30A8-0A51-E449-AA1B-122EE8EFB77D}" type="slidenum">
              <a:rPr lang="en-GB" smtClean="0"/>
              <a:t>5</a:t>
            </a:fld>
            <a:endParaRPr lang="en-GB"/>
          </a:p>
        </p:txBody>
      </p:sp>
      <p:sp>
        <p:nvSpPr>
          <p:cNvPr id="8" name="Problem">
            <a:extLst>
              <a:ext uri="{FF2B5EF4-FFF2-40B4-BE49-F238E27FC236}">
                <a16:creationId xmlns:a16="http://schemas.microsoft.com/office/drawing/2014/main" id="{DE2F06FD-5667-F94D-ABD1-0E289CA742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2857" y="362858"/>
            <a:ext cx="11350171" cy="986971"/>
          </a:xfrm>
          <a:prstGeom prst="rect">
            <a:avLst/>
          </a:prstGeom>
        </p:spPr>
        <p:txBody>
          <a:bodyPr/>
          <a:lstStyle/>
          <a:p>
            <a:r>
              <a:rPr lang="de-DE" b="1" dirty="0"/>
              <a:t>Umgesetzte Features</a:t>
            </a:r>
            <a:endParaRPr b="1" dirty="0"/>
          </a:p>
        </p:txBody>
      </p:sp>
      <p:grpSp>
        <p:nvGrpSpPr>
          <p:cNvPr id="10" name="Group">
            <a:extLst>
              <a:ext uri="{FF2B5EF4-FFF2-40B4-BE49-F238E27FC236}">
                <a16:creationId xmlns:a16="http://schemas.microsoft.com/office/drawing/2014/main" id="{4649B75F-0380-A947-A1EA-3BE238BDEF83}"/>
              </a:ext>
            </a:extLst>
          </p:cNvPr>
          <p:cNvGrpSpPr/>
          <p:nvPr/>
        </p:nvGrpSpPr>
        <p:grpSpPr>
          <a:xfrm>
            <a:off x="613829" y="1349829"/>
            <a:ext cx="3128152" cy="4531631"/>
            <a:chOff x="0" y="0"/>
            <a:chExt cx="5759971" cy="8676552"/>
          </a:xfrm>
        </p:grpSpPr>
        <p:sp>
          <p:nvSpPr>
            <p:cNvPr id="11" name="Rounded Rectangle">
              <a:extLst>
                <a:ext uri="{FF2B5EF4-FFF2-40B4-BE49-F238E27FC236}">
                  <a16:creationId xmlns:a16="http://schemas.microsoft.com/office/drawing/2014/main" id="{7E6B636F-7541-D247-B449-08CF5C14EA11}"/>
                </a:ext>
              </a:extLst>
            </p:cNvPr>
            <p:cNvSpPr/>
            <p:nvPr/>
          </p:nvSpPr>
          <p:spPr>
            <a:xfrm>
              <a:off x="0" y="0"/>
              <a:ext cx="5759971" cy="8676552"/>
            </a:xfrm>
            <a:prstGeom prst="roundRect">
              <a:avLst>
                <a:gd name="adj" fmla="val 4607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270000" dist="6350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2" name="Functionality">
              <a:extLst>
                <a:ext uri="{FF2B5EF4-FFF2-40B4-BE49-F238E27FC236}">
                  <a16:creationId xmlns:a16="http://schemas.microsoft.com/office/drawing/2014/main" id="{EC683DA8-9AC8-8847-82E2-3DE941DDC40E}"/>
                </a:ext>
              </a:extLst>
            </p:cNvPr>
            <p:cNvSpPr txBox="1"/>
            <p:nvPr/>
          </p:nvSpPr>
          <p:spPr>
            <a:xfrm>
              <a:off x="509491" y="3129061"/>
              <a:ext cx="4081909" cy="13561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500"/>
              </a:lvl1pPr>
            </a:lstStyle>
            <a:p>
              <a:r>
                <a:rPr lang="de-DE" sz="2800" dirty="0"/>
                <a:t>Aufgaben</a:t>
              </a:r>
              <a:endParaRPr dirty="0"/>
            </a:p>
          </p:txBody>
        </p:sp>
      </p:grpSp>
      <p:grpSp>
        <p:nvGrpSpPr>
          <p:cNvPr id="14" name="Group">
            <a:extLst>
              <a:ext uri="{FF2B5EF4-FFF2-40B4-BE49-F238E27FC236}">
                <a16:creationId xmlns:a16="http://schemas.microsoft.com/office/drawing/2014/main" id="{8653E465-7D53-084F-A92B-51311DC8641F}"/>
              </a:ext>
            </a:extLst>
          </p:cNvPr>
          <p:cNvGrpSpPr/>
          <p:nvPr/>
        </p:nvGrpSpPr>
        <p:grpSpPr>
          <a:xfrm>
            <a:off x="4473866" y="1349829"/>
            <a:ext cx="3128152" cy="4531632"/>
            <a:chOff x="0" y="0"/>
            <a:chExt cx="5759971" cy="8676552"/>
          </a:xfrm>
        </p:grpSpPr>
        <p:sp>
          <p:nvSpPr>
            <p:cNvPr id="15" name="Rounded Rectangle">
              <a:extLst>
                <a:ext uri="{FF2B5EF4-FFF2-40B4-BE49-F238E27FC236}">
                  <a16:creationId xmlns:a16="http://schemas.microsoft.com/office/drawing/2014/main" id="{CE01AAF0-4B5F-CE4F-B9DC-30E4CF2C3BBC}"/>
                </a:ext>
              </a:extLst>
            </p:cNvPr>
            <p:cNvSpPr/>
            <p:nvPr/>
          </p:nvSpPr>
          <p:spPr>
            <a:xfrm>
              <a:off x="0" y="0"/>
              <a:ext cx="5759971" cy="8676552"/>
            </a:xfrm>
            <a:prstGeom prst="roundRect">
              <a:avLst>
                <a:gd name="adj" fmla="val 4607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270000" dist="6350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" name="Functionality">
              <a:extLst>
                <a:ext uri="{FF2B5EF4-FFF2-40B4-BE49-F238E27FC236}">
                  <a16:creationId xmlns:a16="http://schemas.microsoft.com/office/drawing/2014/main" id="{5C812AB8-0AD2-C440-844C-EB6B93C7BD5B}"/>
                </a:ext>
              </a:extLst>
            </p:cNvPr>
            <p:cNvSpPr txBox="1"/>
            <p:nvPr/>
          </p:nvSpPr>
          <p:spPr>
            <a:xfrm>
              <a:off x="509490" y="3129886"/>
              <a:ext cx="4081909" cy="13561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500"/>
              </a:lvl1pPr>
            </a:lstStyle>
            <a:p>
              <a:r>
                <a:rPr lang="de-DE" sz="2800" dirty="0" err="1"/>
                <a:t>Timer</a:t>
              </a:r>
              <a:endParaRPr dirty="0"/>
            </a:p>
          </p:txBody>
        </p:sp>
      </p:grpSp>
      <p:grpSp>
        <p:nvGrpSpPr>
          <p:cNvPr id="18" name="Group">
            <a:extLst>
              <a:ext uri="{FF2B5EF4-FFF2-40B4-BE49-F238E27FC236}">
                <a16:creationId xmlns:a16="http://schemas.microsoft.com/office/drawing/2014/main" id="{76E24429-9519-E742-9D56-4667A9849454}"/>
              </a:ext>
            </a:extLst>
          </p:cNvPr>
          <p:cNvGrpSpPr/>
          <p:nvPr/>
        </p:nvGrpSpPr>
        <p:grpSpPr>
          <a:xfrm>
            <a:off x="8333903" y="1349829"/>
            <a:ext cx="3128152" cy="4531632"/>
            <a:chOff x="0" y="0"/>
            <a:chExt cx="5759971" cy="8676552"/>
          </a:xfrm>
        </p:grpSpPr>
        <p:sp>
          <p:nvSpPr>
            <p:cNvPr id="19" name="Rounded Rectangle">
              <a:extLst>
                <a:ext uri="{FF2B5EF4-FFF2-40B4-BE49-F238E27FC236}">
                  <a16:creationId xmlns:a16="http://schemas.microsoft.com/office/drawing/2014/main" id="{8E89D0FA-C80E-0047-A43F-941D3811C631}"/>
                </a:ext>
              </a:extLst>
            </p:cNvPr>
            <p:cNvSpPr/>
            <p:nvPr/>
          </p:nvSpPr>
          <p:spPr>
            <a:xfrm>
              <a:off x="0" y="0"/>
              <a:ext cx="5759971" cy="8676552"/>
            </a:xfrm>
            <a:prstGeom prst="roundRect">
              <a:avLst>
                <a:gd name="adj" fmla="val 4607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270000" dist="6350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0" name="Functionality">
              <a:extLst>
                <a:ext uri="{FF2B5EF4-FFF2-40B4-BE49-F238E27FC236}">
                  <a16:creationId xmlns:a16="http://schemas.microsoft.com/office/drawing/2014/main" id="{B2E47FC1-F8A5-574A-BFA3-3B761D339476}"/>
                </a:ext>
              </a:extLst>
            </p:cNvPr>
            <p:cNvSpPr txBox="1"/>
            <p:nvPr/>
          </p:nvSpPr>
          <p:spPr>
            <a:xfrm>
              <a:off x="315185" y="3093616"/>
              <a:ext cx="4081909" cy="11088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500"/>
              </a:lvl1pPr>
            </a:lstStyle>
            <a:p>
              <a:r>
                <a:rPr lang="de-DE" sz="2800" dirty="0"/>
                <a:t>Dashboard</a:t>
              </a:r>
              <a:r>
                <a:rPr dirty="0"/>
                <a:t> </a:t>
              </a:r>
            </a:p>
          </p:txBody>
        </p:sp>
      </p:grpSp>
      <p:pic>
        <p:nvPicPr>
          <p:cNvPr id="25" name="Grafik 24" descr="Ein Bild, das Text, Uhr, Messanzeige, Gerät enthält.&#10;&#10;Automatisch generierte Beschreibung">
            <a:extLst>
              <a:ext uri="{FF2B5EF4-FFF2-40B4-BE49-F238E27FC236}">
                <a16:creationId xmlns:a16="http://schemas.microsoft.com/office/drawing/2014/main" id="{01E98E26-2D3F-2B4F-AF3C-6DAC9C6B8F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6743" y="1318428"/>
            <a:ext cx="1762472" cy="176247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F3F2D88-36F0-B142-9C55-F8890591C2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1726" y="1223883"/>
            <a:ext cx="1757161" cy="1757161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EE35A86D-B15C-8445-A904-9D4D33840B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4700" y="1378097"/>
            <a:ext cx="1746483" cy="1746483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4E09DC49-E439-CB4F-9DA3-FC5B7C7918C7}"/>
              </a:ext>
            </a:extLst>
          </p:cNvPr>
          <p:cNvSpPr txBox="1"/>
          <p:nvPr/>
        </p:nvSpPr>
        <p:spPr>
          <a:xfrm>
            <a:off x="791297" y="3615644"/>
            <a:ext cx="264587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sz="2000" dirty="0" err="1"/>
              <a:t>Taskerstellung</a:t>
            </a:r>
            <a:endParaRPr lang="en-GB" sz="2000" dirty="0"/>
          </a:p>
          <a:p>
            <a:pPr marL="285750" indent="-285750">
              <a:buFontTx/>
              <a:buChar char="-"/>
            </a:pPr>
            <a:r>
              <a:rPr lang="en-GB" sz="2000" dirty="0" err="1"/>
              <a:t>Kategorien</a:t>
            </a:r>
            <a:endParaRPr lang="en-GB" sz="2000" dirty="0"/>
          </a:p>
          <a:p>
            <a:pPr marL="285750" indent="-285750">
              <a:buFontTx/>
              <a:buChar char="-"/>
            </a:pPr>
            <a:r>
              <a:rPr lang="en-GB" sz="2000" dirty="0" err="1"/>
              <a:t>Schlagworte</a:t>
            </a:r>
            <a:endParaRPr lang="en-GB" sz="2000" dirty="0"/>
          </a:p>
          <a:p>
            <a:pPr marL="285750" indent="-285750">
              <a:buFontTx/>
              <a:buChar char="-"/>
            </a:pPr>
            <a:r>
              <a:rPr lang="en-GB" sz="2000" dirty="0"/>
              <a:t>Filter</a:t>
            </a:r>
          </a:p>
          <a:p>
            <a:pPr marL="285750" indent="-285750">
              <a:buFontTx/>
              <a:buChar char="-"/>
            </a:pPr>
            <a:r>
              <a:rPr lang="en-GB" sz="2000" dirty="0" err="1"/>
              <a:t>Unteraufgaben</a:t>
            </a:r>
            <a:endParaRPr lang="en-GB" sz="2000" dirty="0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42718CC2-4CC7-1743-83E0-D07356F17399}"/>
              </a:ext>
            </a:extLst>
          </p:cNvPr>
          <p:cNvSpPr txBox="1"/>
          <p:nvPr/>
        </p:nvSpPr>
        <p:spPr>
          <a:xfrm>
            <a:off x="4750562" y="3566133"/>
            <a:ext cx="26235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sz="2000" dirty="0"/>
              <a:t>Pomodoro Timer</a:t>
            </a:r>
          </a:p>
          <a:p>
            <a:pPr marL="285750" indent="-285750">
              <a:buFontTx/>
              <a:buChar char="-"/>
            </a:pPr>
            <a:r>
              <a:rPr lang="en-GB" sz="2000" dirty="0"/>
              <a:t>Playlist</a:t>
            </a:r>
          </a:p>
          <a:p>
            <a:pPr marL="285750" indent="-285750">
              <a:buFontTx/>
              <a:buChar char="-"/>
            </a:pPr>
            <a:r>
              <a:rPr lang="en-GB" sz="2000" dirty="0" err="1"/>
              <a:t>Ausgleich</a:t>
            </a:r>
            <a:r>
              <a:rPr lang="en-GB" sz="2000" dirty="0"/>
              <a:t> </a:t>
            </a:r>
            <a:r>
              <a:rPr lang="en-GB" sz="2000" dirty="0" err="1"/>
              <a:t>für</a:t>
            </a:r>
            <a:r>
              <a:rPr lang="en-GB" sz="2000" dirty="0"/>
              <a:t> Pause</a:t>
            </a:r>
          </a:p>
          <a:p>
            <a:pPr marL="285750" indent="-285750">
              <a:buFontTx/>
              <a:buChar char="-"/>
            </a:pPr>
            <a:r>
              <a:rPr lang="en-GB" sz="2000" dirty="0" err="1"/>
              <a:t>Zeitlogging</a:t>
            </a:r>
            <a:endParaRPr lang="en-GB" sz="2000" dirty="0"/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F4BF7954-6A1E-4A4E-86C6-CCE5937A5B4C}"/>
              </a:ext>
            </a:extLst>
          </p:cNvPr>
          <p:cNvSpPr txBox="1"/>
          <p:nvPr/>
        </p:nvSpPr>
        <p:spPr>
          <a:xfrm>
            <a:off x="8494484" y="3555946"/>
            <a:ext cx="26235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sz="2000" dirty="0" err="1"/>
              <a:t>Fortschrittsanzeige</a:t>
            </a:r>
            <a:endParaRPr lang="en-GB" sz="2000" dirty="0"/>
          </a:p>
          <a:p>
            <a:pPr marL="285750" indent="-285750">
              <a:buFontTx/>
              <a:buChar char="-"/>
            </a:pPr>
            <a:r>
              <a:rPr lang="en-GB" sz="2000" dirty="0" err="1"/>
              <a:t>Aktivität</a:t>
            </a:r>
            <a:r>
              <a:rPr lang="en-GB" sz="2000" dirty="0"/>
              <a:t> des </a:t>
            </a:r>
            <a:r>
              <a:rPr lang="en-GB" sz="2000" dirty="0" err="1"/>
              <a:t>Tages</a:t>
            </a:r>
            <a:endParaRPr lang="en-GB" sz="2000" dirty="0"/>
          </a:p>
          <a:p>
            <a:pPr marL="285750" indent="-285750">
              <a:buFontTx/>
              <a:buChar char="-"/>
            </a:pPr>
            <a:r>
              <a:rPr lang="en-GB" sz="2000" dirty="0" err="1"/>
              <a:t>Übersicht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663258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2" grpId="0"/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C60D0BA-FF4F-0E4E-867C-6632A747D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21/01/2022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601D14D-34EA-914B-ABD6-04D48614D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Team LearnBuddy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D69C3A-E52C-5044-97B4-67B9DD085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A30A8-0A51-E449-AA1B-122EE8EFB77D}" type="slidenum">
              <a:rPr lang="en-GB" smtClean="0"/>
              <a:t>6</a:t>
            </a:fld>
            <a:endParaRPr lang="en-GB"/>
          </a:p>
        </p:txBody>
      </p:sp>
      <p:sp>
        <p:nvSpPr>
          <p:cNvPr id="8" name="Problem">
            <a:extLst>
              <a:ext uri="{FF2B5EF4-FFF2-40B4-BE49-F238E27FC236}">
                <a16:creationId xmlns:a16="http://schemas.microsoft.com/office/drawing/2014/main" id="{DE2F06FD-5667-F94D-ABD1-0E289CA742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2857" y="362858"/>
            <a:ext cx="11350171" cy="986971"/>
          </a:xfrm>
          <a:prstGeom prst="rect">
            <a:avLst/>
          </a:prstGeom>
        </p:spPr>
        <p:txBody>
          <a:bodyPr/>
          <a:lstStyle/>
          <a:p>
            <a:r>
              <a:rPr lang="de-DE" b="1" dirty="0"/>
              <a:t>Umgesetzte Features</a:t>
            </a:r>
            <a:endParaRPr b="1" dirty="0"/>
          </a:p>
        </p:txBody>
      </p:sp>
      <p:grpSp>
        <p:nvGrpSpPr>
          <p:cNvPr id="26" name="Group">
            <a:extLst>
              <a:ext uri="{FF2B5EF4-FFF2-40B4-BE49-F238E27FC236}">
                <a16:creationId xmlns:a16="http://schemas.microsoft.com/office/drawing/2014/main" id="{6F0207D9-8410-0F4E-B199-977CC0CD0361}"/>
              </a:ext>
            </a:extLst>
          </p:cNvPr>
          <p:cNvGrpSpPr/>
          <p:nvPr/>
        </p:nvGrpSpPr>
        <p:grpSpPr>
          <a:xfrm>
            <a:off x="571094" y="1349830"/>
            <a:ext cx="3128152" cy="4531631"/>
            <a:chOff x="0" y="0"/>
            <a:chExt cx="5759971" cy="8676552"/>
          </a:xfrm>
        </p:grpSpPr>
        <p:sp>
          <p:nvSpPr>
            <p:cNvPr id="27" name="Rounded Rectangle">
              <a:extLst>
                <a:ext uri="{FF2B5EF4-FFF2-40B4-BE49-F238E27FC236}">
                  <a16:creationId xmlns:a16="http://schemas.microsoft.com/office/drawing/2014/main" id="{81B70014-B343-E446-8EB8-52B72153F433}"/>
                </a:ext>
              </a:extLst>
            </p:cNvPr>
            <p:cNvSpPr/>
            <p:nvPr/>
          </p:nvSpPr>
          <p:spPr>
            <a:xfrm>
              <a:off x="0" y="0"/>
              <a:ext cx="5759971" cy="8676552"/>
            </a:xfrm>
            <a:prstGeom prst="roundRect">
              <a:avLst>
                <a:gd name="adj" fmla="val 4607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270000" dist="6350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8" name="Functionality">
              <a:extLst>
                <a:ext uri="{FF2B5EF4-FFF2-40B4-BE49-F238E27FC236}">
                  <a16:creationId xmlns:a16="http://schemas.microsoft.com/office/drawing/2014/main" id="{03FF74BA-AD6C-EF49-8CEE-D09E28C79BE1}"/>
                </a:ext>
              </a:extLst>
            </p:cNvPr>
            <p:cNvSpPr txBox="1"/>
            <p:nvPr/>
          </p:nvSpPr>
          <p:spPr>
            <a:xfrm>
              <a:off x="509491" y="3129061"/>
              <a:ext cx="4081909" cy="13561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500"/>
              </a:lvl1pPr>
            </a:lstStyle>
            <a:p>
              <a:r>
                <a:rPr lang="de-DE" sz="2800" dirty="0"/>
                <a:t>Ausgleich</a:t>
              </a:r>
              <a:endParaRPr dirty="0"/>
            </a:p>
          </p:txBody>
        </p:sp>
      </p:grpSp>
      <p:grpSp>
        <p:nvGrpSpPr>
          <p:cNvPr id="29" name="Group">
            <a:extLst>
              <a:ext uri="{FF2B5EF4-FFF2-40B4-BE49-F238E27FC236}">
                <a16:creationId xmlns:a16="http://schemas.microsoft.com/office/drawing/2014/main" id="{275E3E11-CE84-5C47-ABF6-7C978345827F}"/>
              </a:ext>
            </a:extLst>
          </p:cNvPr>
          <p:cNvGrpSpPr/>
          <p:nvPr/>
        </p:nvGrpSpPr>
        <p:grpSpPr>
          <a:xfrm>
            <a:off x="4473866" y="1349829"/>
            <a:ext cx="3128152" cy="4531632"/>
            <a:chOff x="0" y="0"/>
            <a:chExt cx="5759971" cy="8676552"/>
          </a:xfrm>
        </p:grpSpPr>
        <p:sp>
          <p:nvSpPr>
            <p:cNvPr id="30" name="Rounded Rectangle">
              <a:extLst>
                <a:ext uri="{FF2B5EF4-FFF2-40B4-BE49-F238E27FC236}">
                  <a16:creationId xmlns:a16="http://schemas.microsoft.com/office/drawing/2014/main" id="{FA29CCA2-BE62-CA46-AA33-628BBBA048A7}"/>
                </a:ext>
              </a:extLst>
            </p:cNvPr>
            <p:cNvSpPr/>
            <p:nvPr/>
          </p:nvSpPr>
          <p:spPr>
            <a:xfrm>
              <a:off x="0" y="0"/>
              <a:ext cx="5759971" cy="8676552"/>
            </a:xfrm>
            <a:prstGeom prst="roundRect">
              <a:avLst>
                <a:gd name="adj" fmla="val 4607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270000" dist="6350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1" name="Functionality">
              <a:extLst>
                <a:ext uri="{FF2B5EF4-FFF2-40B4-BE49-F238E27FC236}">
                  <a16:creationId xmlns:a16="http://schemas.microsoft.com/office/drawing/2014/main" id="{999CCFE8-2292-D54F-817F-7A8F6D17DCAA}"/>
                </a:ext>
              </a:extLst>
            </p:cNvPr>
            <p:cNvSpPr txBox="1"/>
            <p:nvPr/>
          </p:nvSpPr>
          <p:spPr>
            <a:xfrm>
              <a:off x="509490" y="3129886"/>
              <a:ext cx="4081909" cy="13561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500"/>
              </a:lvl1pPr>
            </a:lstStyle>
            <a:p>
              <a:r>
                <a:rPr lang="de-DE" sz="2800" dirty="0"/>
                <a:t>Lernlisten</a:t>
              </a:r>
              <a:endParaRPr dirty="0"/>
            </a:p>
          </p:txBody>
        </p:sp>
      </p:grpSp>
      <p:grpSp>
        <p:nvGrpSpPr>
          <p:cNvPr id="32" name="Group">
            <a:extLst>
              <a:ext uri="{FF2B5EF4-FFF2-40B4-BE49-F238E27FC236}">
                <a16:creationId xmlns:a16="http://schemas.microsoft.com/office/drawing/2014/main" id="{AA1CF81B-D3A2-D043-9542-614528189968}"/>
              </a:ext>
            </a:extLst>
          </p:cNvPr>
          <p:cNvGrpSpPr/>
          <p:nvPr/>
        </p:nvGrpSpPr>
        <p:grpSpPr>
          <a:xfrm>
            <a:off x="8333903" y="1349829"/>
            <a:ext cx="3128152" cy="4531632"/>
            <a:chOff x="0" y="0"/>
            <a:chExt cx="5759971" cy="8676552"/>
          </a:xfrm>
        </p:grpSpPr>
        <p:sp>
          <p:nvSpPr>
            <p:cNvPr id="33" name="Rounded Rectangle">
              <a:extLst>
                <a:ext uri="{FF2B5EF4-FFF2-40B4-BE49-F238E27FC236}">
                  <a16:creationId xmlns:a16="http://schemas.microsoft.com/office/drawing/2014/main" id="{BE0DC427-21E3-B44D-A7E0-F882F81A09DD}"/>
                </a:ext>
              </a:extLst>
            </p:cNvPr>
            <p:cNvSpPr/>
            <p:nvPr/>
          </p:nvSpPr>
          <p:spPr>
            <a:xfrm>
              <a:off x="0" y="0"/>
              <a:ext cx="5759971" cy="8676552"/>
            </a:xfrm>
            <a:prstGeom prst="roundRect">
              <a:avLst>
                <a:gd name="adj" fmla="val 4607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270000" dist="6350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4" name="Functionality">
              <a:extLst>
                <a:ext uri="{FF2B5EF4-FFF2-40B4-BE49-F238E27FC236}">
                  <a16:creationId xmlns:a16="http://schemas.microsoft.com/office/drawing/2014/main" id="{329B1ACA-AE1D-7740-AD43-1E7DF9A70953}"/>
                </a:ext>
              </a:extLst>
            </p:cNvPr>
            <p:cNvSpPr txBox="1"/>
            <p:nvPr/>
          </p:nvSpPr>
          <p:spPr>
            <a:xfrm>
              <a:off x="315185" y="3093616"/>
              <a:ext cx="4081909" cy="11088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500"/>
              </a:lvl1pPr>
            </a:lstStyle>
            <a:p>
              <a:r>
                <a:rPr lang="de-DE" sz="2800" dirty="0"/>
                <a:t>Einstellungen</a:t>
              </a:r>
              <a:r>
                <a:rPr dirty="0"/>
                <a:t> </a:t>
              </a:r>
            </a:p>
          </p:txBody>
        </p:sp>
      </p:grpSp>
      <p:sp>
        <p:nvSpPr>
          <p:cNvPr id="38" name="Textfeld 37">
            <a:extLst>
              <a:ext uri="{FF2B5EF4-FFF2-40B4-BE49-F238E27FC236}">
                <a16:creationId xmlns:a16="http://schemas.microsoft.com/office/drawing/2014/main" id="{BEFB504F-111B-664D-8910-7C5F2340BA59}"/>
              </a:ext>
            </a:extLst>
          </p:cNvPr>
          <p:cNvSpPr txBox="1"/>
          <p:nvPr/>
        </p:nvSpPr>
        <p:spPr>
          <a:xfrm>
            <a:off x="748562" y="3615645"/>
            <a:ext cx="264587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sz="2000" dirty="0"/>
              <a:t>32 </a:t>
            </a:r>
            <a:r>
              <a:rPr lang="en-GB" sz="2000" dirty="0" err="1"/>
              <a:t>verschiedene</a:t>
            </a:r>
            <a:r>
              <a:rPr lang="en-GB" sz="2000" dirty="0"/>
              <a:t> </a:t>
            </a:r>
            <a:r>
              <a:rPr lang="en-GB" sz="2000" dirty="0" err="1"/>
              <a:t>Ausgleichsübungen</a:t>
            </a:r>
            <a:r>
              <a:rPr lang="en-GB" sz="2000" dirty="0"/>
              <a:t> (Outdoor, Sport, Meditation, Fun Challenges, …)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EA6E15E7-0080-674C-8A05-CFDA6F121F40}"/>
              </a:ext>
            </a:extLst>
          </p:cNvPr>
          <p:cNvSpPr txBox="1"/>
          <p:nvPr/>
        </p:nvSpPr>
        <p:spPr>
          <a:xfrm>
            <a:off x="4750562" y="3566133"/>
            <a:ext cx="26235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sz="2000" dirty="0" err="1"/>
              <a:t>Körperlisten</a:t>
            </a:r>
            <a:endParaRPr lang="en-GB" sz="2000" dirty="0"/>
          </a:p>
          <a:p>
            <a:pPr marL="285750" indent="-285750">
              <a:buFontTx/>
              <a:buChar char="-"/>
            </a:pPr>
            <a:r>
              <a:rPr lang="en-GB" sz="2000" dirty="0" err="1"/>
              <a:t>Einfache</a:t>
            </a:r>
            <a:r>
              <a:rPr lang="en-GB" sz="2000" dirty="0"/>
              <a:t> </a:t>
            </a:r>
            <a:r>
              <a:rPr lang="en-GB" sz="2000" dirty="0" err="1"/>
              <a:t>Begriffslisten</a:t>
            </a:r>
            <a:endParaRPr lang="en-GB" sz="2000" dirty="0"/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F818D86E-5FC9-B449-9E5E-537DC47FB14E}"/>
              </a:ext>
            </a:extLst>
          </p:cNvPr>
          <p:cNvSpPr txBox="1"/>
          <p:nvPr/>
        </p:nvSpPr>
        <p:spPr>
          <a:xfrm>
            <a:off x="8494484" y="3555946"/>
            <a:ext cx="26235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sz="2000" dirty="0" err="1"/>
              <a:t>Konfigurierbarkeit</a:t>
            </a:r>
            <a:endParaRPr lang="en-GB" sz="200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2DA77B9-AFB3-5F4B-955E-558F884AA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8523" y="1518271"/>
            <a:ext cx="1578912" cy="157891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588C4D3D-B5A6-3D4E-91BD-F90CBB9B67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687" y="1579473"/>
            <a:ext cx="1456509" cy="145650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324CDBFD-0786-DA49-9827-994E4D9C64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4117" y="2273983"/>
            <a:ext cx="762000" cy="762000"/>
          </a:xfrm>
          <a:prstGeom prst="rect">
            <a:avLst/>
          </a:prstGeom>
        </p:spPr>
      </p:pic>
      <p:pic>
        <p:nvPicPr>
          <p:cNvPr id="11" name="Grafik 10" descr="Ein Bild, das Text, Uhr enthält.&#10;&#10;Automatisch generierte Beschreibung">
            <a:extLst>
              <a:ext uri="{FF2B5EF4-FFF2-40B4-BE49-F238E27FC236}">
                <a16:creationId xmlns:a16="http://schemas.microsoft.com/office/drawing/2014/main" id="{D591D219-A12F-0B4D-830B-E3F8444CCB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5516" y="1989686"/>
            <a:ext cx="609600" cy="60960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DE7F2AAA-EEE6-7A49-8AA4-A5814A25A7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36668" y="1531641"/>
            <a:ext cx="609600" cy="609600"/>
          </a:xfrm>
          <a:prstGeom prst="rect">
            <a:avLst/>
          </a:prstGeom>
        </p:spPr>
      </p:pic>
      <p:pic>
        <p:nvPicPr>
          <p:cNvPr id="13" name="Grafik 12" descr="Ein Bild, das ClipArt enthält.&#10;&#10;Automatisch generierte Beschreibung">
            <a:extLst>
              <a:ext uri="{FF2B5EF4-FFF2-40B4-BE49-F238E27FC236}">
                <a16:creationId xmlns:a16="http://schemas.microsoft.com/office/drawing/2014/main" id="{919429E5-48A6-CB4A-9232-2A4F8A9D98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63157" y="194506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230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EA7AF76-469E-3740-8008-4724E5FAA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21/01/2022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426832-BAD6-0A44-A386-62BD286AB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Team LearnBuddy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ACD0A46-13A4-0641-8092-8DB68F3DE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A30A8-0A51-E449-AA1B-122EE8EFB77D}" type="slidenum">
              <a:rPr lang="en-GB" smtClean="0"/>
              <a:t>7</a:t>
            </a:fld>
            <a:endParaRPr lang="en-GB"/>
          </a:p>
        </p:txBody>
      </p:sp>
      <p:sp>
        <p:nvSpPr>
          <p:cNvPr id="7" name="Problem">
            <a:extLst>
              <a:ext uri="{FF2B5EF4-FFF2-40B4-BE49-F238E27FC236}">
                <a16:creationId xmlns:a16="http://schemas.microsoft.com/office/drawing/2014/main" id="{A9E6A82E-86C5-774C-A2E9-146FFAA0D8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2857" y="362858"/>
            <a:ext cx="11350171" cy="986971"/>
          </a:xfrm>
          <a:prstGeom prst="rect">
            <a:avLst/>
          </a:prstGeom>
        </p:spPr>
        <p:txBody>
          <a:bodyPr/>
          <a:lstStyle/>
          <a:p>
            <a:r>
              <a:rPr lang="de-DE" b="1" dirty="0"/>
              <a:t>Demo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2165408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86E8B65-6AA1-C547-85D1-E2207201E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21/01/2022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0EC972D-DA4F-0F45-8708-6D0EDA881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Team LearnBuddy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5A81E8-DBB3-854E-9831-39EE6DCC2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A30A8-0A51-E449-AA1B-122EE8EFB77D}" type="slidenum">
              <a:rPr lang="en-GB" smtClean="0"/>
              <a:t>8</a:t>
            </a:fld>
            <a:endParaRPr lang="en-GB"/>
          </a:p>
        </p:txBody>
      </p:sp>
      <p:sp>
        <p:nvSpPr>
          <p:cNvPr id="7" name="Problem">
            <a:extLst>
              <a:ext uri="{FF2B5EF4-FFF2-40B4-BE49-F238E27FC236}">
                <a16:creationId xmlns:a16="http://schemas.microsoft.com/office/drawing/2014/main" id="{28E1049B-0EAB-7D4A-B531-5B4876277B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2857" y="362858"/>
            <a:ext cx="11350171" cy="986971"/>
          </a:xfrm>
          <a:prstGeom prst="rect">
            <a:avLst/>
          </a:prstGeom>
        </p:spPr>
        <p:txBody>
          <a:bodyPr/>
          <a:lstStyle/>
          <a:p>
            <a:r>
              <a:rPr lang="de-DE" b="1" dirty="0"/>
              <a:t>Wichtige Design-Entscheidungen</a:t>
            </a:r>
            <a:endParaRPr b="1" dirty="0"/>
          </a:p>
        </p:txBody>
      </p:sp>
      <p:grpSp>
        <p:nvGrpSpPr>
          <p:cNvPr id="16" name="Group">
            <a:extLst>
              <a:ext uri="{FF2B5EF4-FFF2-40B4-BE49-F238E27FC236}">
                <a16:creationId xmlns:a16="http://schemas.microsoft.com/office/drawing/2014/main" id="{D169C484-8BCC-7645-8021-86B12C0827F0}"/>
              </a:ext>
            </a:extLst>
          </p:cNvPr>
          <p:cNvGrpSpPr/>
          <p:nvPr/>
        </p:nvGrpSpPr>
        <p:grpSpPr>
          <a:xfrm>
            <a:off x="2474524" y="1349829"/>
            <a:ext cx="3128152" cy="4531631"/>
            <a:chOff x="0" y="0"/>
            <a:chExt cx="5759971" cy="8676552"/>
          </a:xfrm>
        </p:grpSpPr>
        <p:sp>
          <p:nvSpPr>
            <p:cNvPr id="17" name="Rounded Rectangle">
              <a:extLst>
                <a:ext uri="{FF2B5EF4-FFF2-40B4-BE49-F238E27FC236}">
                  <a16:creationId xmlns:a16="http://schemas.microsoft.com/office/drawing/2014/main" id="{247FBC55-E156-8F4B-BC66-B92F43A95084}"/>
                </a:ext>
              </a:extLst>
            </p:cNvPr>
            <p:cNvSpPr/>
            <p:nvPr/>
          </p:nvSpPr>
          <p:spPr>
            <a:xfrm>
              <a:off x="0" y="0"/>
              <a:ext cx="5759971" cy="8676552"/>
            </a:xfrm>
            <a:prstGeom prst="roundRect">
              <a:avLst>
                <a:gd name="adj" fmla="val 4607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270000" dist="6350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" name="Functionality">
              <a:extLst>
                <a:ext uri="{FF2B5EF4-FFF2-40B4-BE49-F238E27FC236}">
                  <a16:creationId xmlns:a16="http://schemas.microsoft.com/office/drawing/2014/main" id="{B0AF1965-06FA-CF4A-922A-4D3EE632F13D}"/>
                </a:ext>
              </a:extLst>
            </p:cNvPr>
            <p:cNvSpPr txBox="1"/>
            <p:nvPr/>
          </p:nvSpPr>
          <p:spPr>
            <a:xfrm>
              <a:off x="593018" y="3708303"/>
              <a:ext cx="4081909" cy="13561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500"/>
              </a:lvl1pPr>
            </a:lstStyle>
            <a:p>
              <a:r>
                <a:rPr lang="de-DE" sz="2800" dirty="0" err="1"/>
                <a:t>Flutter</a:t>
              </a:r>
              <a:endParaRPr dirty="0"/>
            </a:p>
          </p:txBody>
        </p:sp>
      </p:grpSp>
      <p:grpSp>
        <p:nvGrpSpPr>
          <p:cNvPr id="19" name="Group">
            <a:extLst>
              <a:ext uri="{FF2B5EF4-FFF2-40B4-BE49-F238E27FC236}">
                <a16:creationId xmlns:a16="http://schemas.microsoft.com/office/drawing/2014/main" id="{8FEE3469-FD88-494E-9D2B-A961BCFF3F03}"/>
              </a:ext>
            </a:extLst>
          </p:cNvPr>
          <p:cNvGrpSpPr/>
          <p:nvPr/>
        </p:nvGrpSpPr>
        <p:grpSpPr>
          <a:xfrm>
            <a:off x="6495142" y="1349829"/>
            <a:ext cx="3128152" cy="4531632"/>
            <a:chOff x="0" y="0"/>
            <a:chExt cx="5759971" cy="8676552"/>
          </a:xfrm>
        </p:grpSpPr>
        <p:sp>
          <p:nvSpPr>
            <p:cNvPr id="20" name="Rounded Rectangle">
              <a:extLst>
                <a:ext uri="{FF2B5EF4-FFF2-40B4-BE49-F238E27FC236}">
                  <a16:creationId xmlns:a16="http://schemas.microsoft.com/office/drawing/2014/main" id="{F8B0EF5B-510D-0D45-B01C-8FEF05CF648C}"/>
                </a:ext>
              </a:extLst>
            </p:cNvPr>
            <p:cNvSpPr/>
            <p:nvPr/>
          </p:nvSpPr>
          <p:spPr>
            <a:xfrm>
              <a:off x="0" y="0"/>
              <a:ext cx="5759971" cy="8676552"/>
            </a:xfrm>
            <a:prstGeom prst="roundRect">
              <a:avLst>
                <a:gd name="adj" fmla="val 4607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270000" dist="6350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1" name="Functionality">
              <a:extLst>
                <a:ext uri="{FF2B5EF4-FFF2-40B4-BE49-F238E27FC236}">
                  <a16:creationId xmlns:a16="http://schemas.microsoft.com/office/drawing/2014/main" id="{B745D456-E27D-A347-8A6F-32653F15AA29}"/>
                </a:ext>
              </a:extLst>
            </p:cNvPr>
            <p:cNvSpPr txBox="1"/>
            <p:nvPr/>
          </p:nvSpPr>
          <p:spPr>
            <a:xfrm>
              <a:off x="509490" y="3660207"/>
              <a:ext cx="4081909" cy="13561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500"/>
              </a:lvl1pPr>
            </a:lstStyle>
            <a:p>
              <a:r>
                <a:rPr lang="de-DE" sz="2800" dirty="0"/>
                <a:t>Lokale Datenhaltung</a:t>
              </a:r>
              <a:endParaRPr dirty="0"/>
            </a:p>
          </p:txBody>
        </p:sp>
      </p:grpSp>
      <p:sp>
        <p:nvSpPr>
          <p:cNvPr id="24" name="Textfeld 23">
            <a:extLst>
              <a:ext uri="{FF2B5EF4-FFF2-40B4-BE49-F238E27FC236}">
                <a16:creationId xmlns:a16="http://schemas.microsoft.com/office/drawing/2014/main" id="{3A96CEAB-CD93-3142-9B98-EC2157B78C61}"/>
              </a:ext>
            </a:extLst>
          </p:cNvPr>
          <p:cNvSpPr txBox="1"/>
          <p:nvPr/>
        </p:nvSpPr>
        <p:spPr>
          <a:xfrm>
            <a:off x="2649090" y="4041074"/>
            <a:ext cx="26458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sz="2000" dirty="0"/>
              <a:t>iOS und Android </a:t>
            </a:r>
            <a:r>
              <a:rPr lang="en-GB" sz="2000" dirty="0" err="1"/>
              <a:t>mit</a:t>
            </a:r>
            <a:r>
              <a:rPr lang="en-GB" sz="2000" dirty="0"/>
              <a:t> </a:t>
            </a:r>
            <a:r>
              <a:rPr lang="en-GB" sz="2000" dirty="0" err="1"/>
              <a:t>einer</a:t>
            </a:r>
            <a:r>
              <a:rPr lang="en-GB" sz="2000" dirty="0"/>
              <a:t> </a:t>
            </a:r>
            <a:r>
              <a:rPr lang="en-GB" sz="2000" dirty="0" err="1"/>
              <a:t>Codebasis</a:t>
            </a:r>
            <a:endParaRPr lang="en-GB" sz="2000" dirty="0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02CF9BE6-D002-4542-BC01-802771124345}"/>
              </a:ext>
            </a:extLst>
          </p:cNvPr>
          <p:cNvSpPr txBox="1"/>
          <p:nvPr/>
        </p:nvSpPr>
        <p:spPr>
          <a:xfrm>
            <a:off x="6771838" y="4044567"/>
            <a:ext cx="26235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sz="2000" dirty="0" err="1"/>
              <a:t>Datenschutz</a:t>
            </a:r>
            <a:endParaRPr lang="en-GB" sz="2000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AD6A69A3-3368-E24A-A27F-12DDFCA91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0743" y="1611140"/>
            <a:ext cx="1501120" cy="150112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07E92DC2-DBB0-D345-A8CF-56ACAAEDF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0382" y="1567204"/>
            <a:ext cx="1477672" cy="1477672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A734E22E-665C-E54D-B041-F7D6CEB48C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4042" y="2153455"/>
            <a:ext cx="964618" cy="96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867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2E3F8D1-4345-624A-9AA4-C884D42EF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21/01/2022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007DA7F-B297-9B48-AA4A-47AF66520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Team LearnBuddy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A7892B6-9A34-AE41-B420-3B5B2CC59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A30A8-0A51-E449-AA1B-122EE8EFB77D}" type="slidenum">
              <a:rPr lang="en-GB" smtClean="0"/>
              <a:t>9</a:t>
            </a:fld>
            <a:endParaRPr lang="en-GB"/>
          </a:p>
        </p:txBody>
      </p:sp>
      <p:sp>
        <p:nvSpPr>
          <p:cNvPr id="7" name="Problem">
            <a:extLst>
              <a:ext uri="{FF2B5EF4-FFF2-40B4-BE49-F238E27FC236}">
                <a16:creationId xmlns:a16="http://schemas.microsoft.com/office/drawing/2014/main" id="{2E57E1F8-CA57-7E45-88E5-D309AD5304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2857" y="362858"/>
            <a:ext cx="11350171" cy="986971"/>
          </a:xfrm>
          <a:prstGeom prst="rect">
            <a:avLst/>
          </a:prstGeom>
        </p:spPr>
        <p:txBody>
          <a:bodyPr/>
          <a:lstStyle/>
          <a:p>
            <a:r>
              <a:rPr lang="de-DE" b="1" dirty="0"/>
              <a:t>In der Zukunft…</a:t>
            </a:r>
            <a:endParaRPr b="1" dirty="0"/>
          </a:p>
        </p:txBody>
      </p:sp>
      <p:grpSp>
        <p:nvGrpSpPr>
          <p:cNvPr id="8" name="Group">
            <a:extLst>
              <a:ext uri="{FF2B5EF4-FFF2-40B4-BE49-F238E27FC236}">
                <a16:creationId xmlns:a16="http://schemas.microsoft.com/office/drawing/2014/main" id="{8EAA6155-EA1D-EE44-9E11-1967A831EABF}"/>
              </a:ext>
            </a:extLst>
          </p:cNvPr>
          <p:cNvGrpSpPr/>
          <p:nvPr/>
        </p:nvGrpSpPr>
        <p:grpSpPr>
          <a:xfrm>
            <a:off x="453248" y="1349829"/>
            <a:ext cx="3128152" cy="4531632"/>
            <a:chOff x="0" y="0"/>
            <a:chExt cx="5759971" cy="8676552"/>
          </a:xfrm>
        </p:grpSpPr>
        <p:sp>
          <p:nvSpPr>
            <p:cNvPr id="9" name="Rounded Rectangle">
              <a:extLst>
                <a:ext uri="{FF2B5EF4-FFF2-40B4-BE49-F238E27FC236}">
                  <a16:creationId xmlns:a16="http://schemas.microsoft.com/office/drawing/2014/main" id="{1967EEEB-5D25-F34C-9D21-C019211E0EE4}"/>
                </a:ext>
              </a:extLst>
            </p:cNvPr>
            <p:cNvSpPr/>
            <p:nvPr/>
          </p:nvSpPr>
          <p:spPr>
            <a:xfrm>
              <a:off x="0" y="0"/>
              <a:ext cx="5759971" cy="8676552"/>
            </a:xfrm>
            <a:prstGeom prst="roundRect">
              <a:avLst>
                <a:gd name="adj" fmla="val 4607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270000" dist="6350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" name="Functionality">
              <a:extLst>
                <a:ext uri="{FF2B5EF4-FFF2-40B4-BE49-F238E27FC236}">
                  <a16:creationId xmlns:a16="http://schemas.microsoft.com/office/drawing/2014/main" id="{47C2DA64-C56E-B248-AC7F-48A6794FE496}"/>
                </a:ext>
              </a:extLst>
            </p:cNvPr>
            <p:cNvSpPr txBox="1"/>
            <p:nvPr/>
          </p:nvSpPr>
          <p:spPr>
            <a:xfrm>
              <a:off x="509491" y="4176295"/>
              <a:ext cx="4081909" cy="13561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500"/>
              </a:lvl1pPr>
            </a:lstStyle>
            <a:p>
              <a:r>
                <a:rPr lang="de-DE" sz="2800" dirty="0"/>
                <a:t>Open source</a:t>
              </a:r>
              <a:r>
                <a:rPr dirty="0"/>
                <a:t> </a:t>
              </a:r>
            </a:p>
          </p:txBody>
        </p:sp>
        <p:sp>
          <p:nvSpPr>
            <p:cNvPr id="12" name="Make it possible to add single recordings">
              <a:extLst>
                <a:ext uri="{FF2B5EF4-FFF2-40B4-BE49-F238E27FC236}">
                  <a16:creationId xmlns:a16="http://schemas.microsoft.com/office/drawing/2014/main" id="{F963F8B4-B96B-AC45-94E8-87153D1A343F}"/>
                </a:ext>
              </a:extLst>
            </p:cNvPr>
            <p:cNvSpPr txBox="1"/>
            <p:nvPr/>
          </p:nvSpPr>
          <p:spPr>
            <a:xfrm>
              <a:off x="509491" y="5877333"/>
              <a:ext cx="4506527" cy="178750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2438338">
                <a:lnSpc>
                  <a:spcPct val="90000"/>
                </a:lnSpc>
                <a:spcBef>
                  <a:spcPts val="4500"/>
                </a:spcBef>
                <a:defRPr sz="3600" b="0"/>
              </a:lvl1pPr>
            </a:lstStyle>
            <a:p>
              <a:r>
                <a:rPr lang="de-DE" sz="2000" dirty="0"/>
                <a:t>Das Projekt soll als „open source“ Projekt weitergeführt werden.</a:t>
              </a:r>
              <a:endParaRPr sz="2000" dirty="0"/>
            </a:p>
          </p:txBody>
        </p:sp>
      </p:grpSp>
      <p:grpSp>
        <p:nvGrpSpPr>
          <p:cNvPr id="24" name="Group">
            <a:extLst>
              <a:ext uri="{FF2B5EF4-FFF2-40B4-BE49-F238E27FC236}">
                <a16:creationId xmlns:a16="http://schemas.microsoft.com/office/drawing/2014/main" id="{DAB1DF53-1EDF-7F43-9BF1-C6FC5799D108}"/>
              </a:ext>
            </a:extLst>
          </p:cNvPr>
          <p:cNvGrpSpPr/>
          <p:nvPr/>
        </p:nvGrpSpPr>
        <p:grpSpPr>
          <a:xfrm>
            <a:off x="4463020" y="1349829"/>
            <a:ext cx="3128152" cy="4531632"/>
            <a:chOff x="0" y="0"/>
            <a:chExt cx="5759971" cy="8676552"/>
          </a:xfrm>
        </p:grpSpPr>
        <p:sp>
          <p:nvSpPr>
            <p:cNvPr id="25" name="Rounded Rectangle">
              <a:extLst>
                <a:ext uri="{FF2B5EF4-FFF2-40B4-BE49-F238E27FC236}">
                  <a16:creationId xmlns:a16="http://schemas.microsoft.com/office/drawing/2014/main" id="{735F7555-9B8B-A04A-9718-9F6BB60C494A}"/>
                </a:ext>
              </a:extLst>
            </p:cNvPr>
            <p:cNvSpPr/>
            <p:nvPr/>
          </p:nvSpPr>
          <p:spPr>
            <a:xfrm>
              <a:off x="0" y="0"/>
              <a:ext cx="5759971" cy="8676552"/>
            </a:xfrm>
            <a:prstGeom prst="roundRect">
              <a:avLst>
                <a:gd name="adj" fmla="val 4607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270000" dist="6350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6" name="Functionality">
              <a:extLst>
                <a:ext uri="{FF2B5EF4-FFF2-40B4-BE49-F238E27FC236}">
                  <a16:creationId xmlns:a16="http://schemas.microsoft.com/office/drawing/2014/main" id="{69C2E2FB-5041-AF4D-AA45-39BA186160A1}"/>
                </a:ext>
              </a:extLst>
            </p:cNvPr>
            <p:cNvSpPr txBox="1"/>
            <p:nvPr/>
          </p:nvSpPr>
          <p:spPr>
            <a:xfrm>
              <a:off x="509491" y="4189124"/>
              <a:ext cx="4081909" cy="13561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500"/>
              </a:lvl1pPr>
            </a:lstStyle>
            <a:p>
              <a:r>
                <a:rPr lang="de-DE" sz="2800" dirty="0"/>
                <a:t>Geschichten</a:t>
              </a:r>
              <a:r>
                <a:rPr dirty="0"/>
                <a:t> </a:t>
              </a:r>
            </a:p>
          </p:txBody>
        </p:sp>
        <p:sp>
          <p:nvSpPr>
            <p:cNvPr id="28" name="Make it possible to add single recordings">
              <a:extLst>
                <a:ext uri="{FF2B5EF4-FFF2-40B4-BE49-F238E27FC236}">
                  <a16:creationId xmlns:a16="http://schemas.microsoft.com/office/drawing/2014/main" id="{9DDA926C-1EB4-764D-ADF8-9A8896148968}"/>
                </a:ext>
              </a:extLst>
            </p:cNvPr>
            <p:cNvSpPr txBox="1"/>
            <p:nvPr/>
          </p:nvSpPr>
          <p:spPr>
            <a:xfrm>
              <a:off x="509491" y="5612157"/>
              <a:ext cx="4506527" cy="23178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2438338">
                <a:lnSpc>
                  <a:spcPct val="90000"/>
                </a:lnSpc>
                <a:spcBef>
                  <a:spcPts val="4500"/>
                </a:spcBef>
                <a:defRPr sz="3600" b="0"/>
              </a:lvl1pPr>
            </a:lstStyle>
            <a:p>
              <a:r>
                <a:rPr lang="de-DE" sz="2000" dirty="0"/>
                <a:t>Eine neue Lernhilfe, welche Geschichten generiert, soll eingefügt werden.</a:t>
              </a:r>
              <a:endParaRPr sz="2000" dirty="0"/>
            </a:p>
          </p:txBody>
        </p:sp>
      </p:grpSp>
      <p:grpSp>
        <p:nvGrpSpPr>
          <p:cNvPr id="29" name="Group">
            <a:extLst>
              <a:ext uri="{FF2B5EF4-FFF2-40B4-BE49-F238E27FC236}">
                <a16:creationId xmlns:a16="http://schemas.microsoft.com/office/drawing/2014/main" id="{D2475C0C-F8B8-834C-820A-2A089D4C2BBF}"/>
              </a:ext>
            </a:extLst>
          </p:cNvPr>
          <p:cNvGrpSpPr/>
          <p:nvPr/>
        </p:nvGrpSpPr>
        <p:grpSpPr>
          <a:xfrm>
            <a:off x="8472792" y="1349829"/>
            <a:ext cx="3128152" cy="4531632"/>
            <a:chOff x="0" y="0"/>
            <a:chExt cx="5759971" cy="8676552"/>
          </a:xfrm>
        </p:grpSpPr>
        <p:sp>
          <p:nvSpPr>
            <p:cNvPr id="30" name="Rounded Rectangle">
              <a:extLst>
                <a:ext uri="{FF2B5EF4-FFF2-40B4-BE49-F238E27FC236}">
                  <a16:creationId xmlns:a16="http://schemas.microsoft.com/office/drawing/2014/main" id="{65DDC957-CEE7-E84F-851A-EAF97DD7B57F}"/>
                </a:ext>
              </a:extLst>
            </p:cNvPr>
            <p:cNvSpPr/>
            <p:nvPr/>
          </p:nvSpPr>
          <p:spPr>
            <a:xfrm>
              <a:off x="0" y="0"/>
              <a:ext cx="5759971" cy="8676552"/>
            </a:xfrm>
            <a:prstGeom prst="roundRect">
              <a:avLst>
                <a:gd name="adj" fmla="val 4607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1270000" dist="635000" dir="5400000" rotWithShape="0">
                <a:srgbClr val="000000">
                  <a:alpha val="2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1" name="Functionality">
              <a:extLst>
                <a:ext uri="{FF2B5EF4-FFF2-40B4-BE49-F238E27FC236}">
                  <a16:creationId xmlns:a16="http://schemas.microsoft.com/office/drawing/2014/main" id="{A0626CB6-160D-F147-91BF-02A7CC8E02D3}"/>
                </a:ext>
              </a:extLst>
            </p:cNvPr>
            <p:cNvSpPr txBox="1"/>
            <p:nvPr/>
          </p:nvSpPr>
          <p:spPr>
            <a:xfrm>
              <a:off x="509491" y="4162031"/>
              <a:ext cx="4081909" cy="13561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500"/>
              </a:lvl1pPr>
            </a:lstStyle>
            <a:p>
              <a:r>
                <a:rPr lang="de-DE" sz="2800" dirty="0"/>
                <a:t>Funktionalität</a:t>
              </a:r>
              <a:r>
                <a:rPr dirty="0"/>
                <a:t> </a:t>
              </a:r>
            </a:p>
          </p:txBody>
        </p:sp>
        <p:pic>
          <p:nvPicPr>
            <p:cNvPr id="32" name="settings-2.png" descr="settings-2.png">
              <a:extLst>
                <a:ext uri="{FF2B5EF4-FFF2-40B4-BE49-F238E27FC236}">
                  <a16:creationId xmlns:a16="http://schemas.microsoft.com/office/drawing/2014/main" id="{C23E9170-0D90-3B4D-AE29-4FDB0BE0E4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23356" y="967330"/>
              <a:ext cx="2267291" cy="22672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3" name="Make it possible to add single recordings">
              <a:extLst>
                <a:ext uri="{FF2B5EF4-FFF2-40B4-BE49-F238E27FC236}">
                  <a16:creationId xmlns:a16="http://schemas.microsoft.com/office/drawing/2014/main" id="{07CB82F9-7A56-4B44-A927-22952251A34F}"/>
                </a:ext>
              </a:extLst>
            </p:cNvPr>
            <p:cNvSpPr txBox="1"/>
            <p:nvPr/>
          </p:nvSpPr>
          <p:spPr>
            <a:xfrm>
              <a:off x="509490" y="5612159"/>
              <a:ext cx="4972788" cy="23178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2438338">
                <a:lnSpc>
                  <a:spcPct val="90000"/>
                </a:lnSpc>
                <a:spcBef>
                  <a:spcPts val="4500"/>
                </a:spcBef>
                <a:defRPr sz="3600" b="0"/>
              </a:lvl1pPr>
            </a:lstStyle>
            <a:p>
              <a:r>
                <a:rPr lang="de-DE" sz="2000" dirty="0"/>
                <a:t>Weitere Features, wie das Teilen der Aufgaben mit Mitschülern sollen implementiert werden.</a:t>
              </a:r>
              <a:endParaRPr sz="2000" dirty="0"/>
            </a:p>
          </p:txBody>
        </p:sp>
      </p:grpSp>
      <p:pic>
        <p:nvPicPr>
          <p:cNvPr id="35" name="Grafik 34">
            <a:extLst>
              <a:ext uri="{FF2B5EF4-FFF2-40B4-BE49-F238E27FC236}">
                <a16:creationId xmlns:a16="http://schemas.microsoft.com/office/drawing/2014/main" id="{1B485A65-93D6-EA41-8FB1-163BE7FC4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767" y="1761580"/>
            <a:ext cx="1371113" cy="1371113"/>
          </a:xfrm>
          <a:prstGeom prst="rect">
            <a:avLst/>
          </a:prstGeom>
        </p:spPr>
      </p:pic>
      <p:pic>
        <p:nvPicPr>
          <p:cNvPr id="37" name="Grafik 36">
            <a:extLst>
              <a:ext uri="{FF2B5EF4-FFF2-40B4-BE49-F238E27FC236}">
                <a16:creationId xmlns:a16="http://schemas.microsoft.com/office/drawing/2014/main" id="{A25204B5-D045-CF4A-BC26-7BBAED5610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3643" y="1725236"/>
            <a:ext cx="1407457" cy="140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853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166</Words>
  <Application>Microsoft Macintosh PowerPoint</Application>
  <PresentationFormat>Breitbild</PresentationFormat>
  <Paragraphs>77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Helvetica Neue Medium</vt:lpstr>
      <vt:lpstr>Office</vt:lpstr>
      <vt:lpstr>Team LearnBuddy</vt:lpstr>
      <vt:lpstr>Problem</vt:lpstr>
      <vt:lpstr>Lösung</vt:lpstr>
      <vt:lpstr>Team Learnbuddy</vt:lpstr>
      <vt:lpstr>Umgesetzte Features</vt:lpstr>
      <vt:lpstr>Umgesetzte Features</vt:lpstr>
      <vt:lpstr>Demo</vt:lpstr>
      <vt:lpstr>Wichtige Design-Entscheidungen</vt:lpstr>
      <vt:lpstr>In der Zukunft…</vt:lpstr>
      <vt:lpstr>Team LearnBuddy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LearnBuddy</dc:title>
  <dc:creator>ge25wap</dc:creator>
  <cp:lastModifiedBy>ge25wap</cp:lastModifiedBy>
  <cp:revision>39</cp:revision>
  <dcterms:created xsi:type="dcterms:W3CDTF">2022-01-19T13:30:31Z</dcterms:created>
  <dcterms:modified xsi:type="dcterms:W3CDTF">2022-01-21T11:12:44Z</dcterms:modified>
</cp:coreProperties>
</file>

<file path=docProps/thumbnail.jpeg>
</file>